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ella.parisini" initials="antonella" lastIdx="1" clrIdx="0">
    <p:extLst>
      <p:ext uri="{19B8F6BF-5375-455C-9EA6-DF929625EA0E}">
        <p15:presenceInfo xmlns:p15="http://schemas.microsoft.com/office/powerpoint/2012/main" userId="antonella.paris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magine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Immagine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Immagine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magine 10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Immagine 10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Immagine 14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Immagine 14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Immagine 17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0" name="Immagine 17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Immagine 21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16" name="Immagine 21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magine 4"/>
          <p:cNvPicPr/>
          <p:nvPr/>
        </p:nvPicPr>
        <p:blipFill>
          <a:blip r:embed="rId2"/>
          <a:stretch/>
        </p:blipFill>
        <p:spPr>
          <a:xfrm>
            <a:off x="864000" y="4187520"/>
            <a:ext cx="2139840" cy="2146680"/>
          </a:xfrm>
          <a:prstGeom prst="rect">
            <a:avLst/>
          </a:prstGeom>
          <a:ln>
            <a:noFill/>
          </a:ln>
        </p:spPr>
      </p:pic>
      <p:pic>
        <p:nvPicPr>
          <p:cNvPr id="218" name="Immagine 5"/>
          <p:cNvPicPr/>
          <p:nvPr/>
        </p:nvPicPr>
        <p:blipFill>
          <a:blip r:embed="rId3"/>
          <a:stretch/>
        </p:blipFill>
        <p:spPr>
          <a:xfrm>
            <a:off x="9144000" y="4187520"/>
            <a:ext cx="2146680" cy="2146680"/>
          </a:xfrm>
          <a:prstGeom prst="rect">
            <a:avLst/>
          </a:prstGeom>
          <a:ln>
            <a:noFill/>
          </a:ln>
        </p:spPr>
      </p:pic>
      <p:sp>
        <p:nvSpPr>
          <p:cNvPr id="219" name="CustomShape 1"/>
          <p:cNvSpPr/>
          <p:nvPr/>
        </p:nvSpPr>
        <p:spPr>
          <a:xfrm>
            <a:off x="3499200" y="3984120"/>
            <a:ext cx="4810680" cy="283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it-IT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Questo progetto è stato realizzato nell’ambito di un percorsi di Alternanza Scuola Lavoro coordinato dal Dipartimento </a:t>
            </a:r>
            <a:r>
              <a:rPr lang="it-IT" sz="1900" b="0" strike="noStrike" spc="-1" dirty="0"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di </a:t>
            </a:r>
            <a:r>
              <a:rPr lang="it-IT" sz="1900" b="0" strike="noStrike" spc="-1" dirty="0" smtClean="0"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Scienze Matematiche, Fisiche </a:t>
            </a:r>
            <a:r>
              <a:rPr lang="it-IT" sz="1900" b="0" strike="noStrike" spc="-1" dirty="0"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 </a:t>
            </a:r>
            <a:r>
              <a:rPr lang="it-IT" sz="1900" spc="-1" dirty="0" smtClean="0"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Informatiche</a:t>
            </a:r>
            <a:r>
              <a:rPr lang="it-IT" sz="1900" b="0" strike="noStrike" spc="-1" dirty="0" smtClean="0"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</a:t>
            </a:r>
            <a:r>
              <a:rPr lang="it-IT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dell’Ateneo di Parma, tutor scolastico Prof. Roberta </a:t>
            </a:r>
            <a:r>
              <a:rPr lang="it-IT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Sandri</a:t>
            </a:r>
            <a:r>
              <a:rPr lang="it-IT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, Tutor accademico Prof. Andrea </a:t>
            </a:r>
            <a:r>
              <a:rPr lang="it-IT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Baraldi</a:t>
            </a:r>
            <a:r>
              <a:rPr lang="it-IT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e Prof. Antonella </a:t>
            </a:r>
            <a:r>
              <a:rPr lang="it-IT" sz="19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Parisini</a:t>
            </a:r>
            <a:r>
              <a:rPr lang="it-IT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e si è avvalso delle lezioni della Prof. Rosanna Capelletti.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Immagine 219"/>
          <p:cNvPicPr/>
          <p:nvPr/>
        </p:nvPicPr>
        <p:blipFill>
          <a:blip r:embed="rId4"/>
          <a:stretch/>
        </p:blipFill>
        <p:spPr>
          <a:xfrm>
            <a:off x="1017360" y="64800"/>
            <a:ext cx="10284840" cy="367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RAGGI VERDI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Segnaposto contenuto 3"/>
          <p:cNvPicPr/>
          <p:nvPr/>
        </p:nvPicPr>
        <p:blipFill>
          <a:blip r:embed="rId2"/>
          <a:stretch/>
        </p:blipFill>
        <p:spPr>
          <a:xfrm>
            <a:off x="837720" y="2408040"/>
            <a:ext cx="5129280" cy="318420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>
            <a:off x="838080" y="2089080"/>
            <a:ext cx="3467880" cy="30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3"/>
          <p:cNvSpPr/>
          <p:nvPr/>
        </p:nvSpPr>
        <p:spPr>
          <a:xfrm>
            <a:off x="6552000" y="2376000"/>
            <a:ext cx="5182560" cy="32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Il raggio verde è un fenomeno ottico raro.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Quando i raggi solari attraversano uno strato d'aria più spesso, vengono divisi in vari colori, e il colore più </a:t>
            </a:r>
            <a:r>
              <a:rPr lang="it-IT" sz="2800" b="0" strike="noStrike" spc="-1" dirty="0" smtClean="0"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intenso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è il verde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MIRAGGI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9" name="Segnaposto contenuto 7"/>
          <p:cNvPicPr/>
          <p:nvPr/>
        </p:nvPicPr>
        <p:blipFill>
          <a:blip r:embed="rId2"/>
          <a:stretch/>
        </p:blipFill>
        <p:spPr>
          <a:xfrm>
            <a:off x="1090080" y="1751400"/>
            <a:ext cx="5462640" cy="434916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7588440" y="2030760"/>
            <a:ext cx="3467880" cy="379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7416720" y="2391840"/>
            <a:ext cx="4174560" cy="28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I miraggi avvengono quando la luce del sole incontra l'atmosfera, formata da vari livelli, e passa da un livello caldo a uno freddo “piegandosi”.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838080" y="5436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FATA MORGANA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Immagine 4"/>
          <p:cNvPicPr/>
          <p:nvPr/>
        </p:nvPicPr>
        <p:blipFill>
          <a:blip r:embed="rId2"/>
          <a:stretch/>
        </p:blipFill>
        <p:spPr>
          <a:xfrm>
            <a:off x="864360" y="3826440"/>
            <a:ext cx="4103640" cy="2941560"/>
          </a:xfrm>
          <a:prstGeom prst="rect">
            <a:avLst/>
          </a:prstGeom>
          <a:ln>
            <a:noFill/>
          </a:ln>
        </p:spPr>
      </p:pic>
      <p:sp>
        <p:nvSpPr>
          <p:cNvPr id="264" name="CustomShape 2"/>
          <p:cNvSpPr/>
          <p:nvPr/>
        </p:nvSpPr>
        <p:spPr>
          <a:xfrm>
            <a:off x="5904000" y="694440"/>
            <a:ext cx="3467880" cy="30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2527920" y="1564200"/>
            <a:ext cx="7918560" cy="325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La luce riflessa dal sole sulla nave, dopo aver attraversato l’atmosfera da più calda a più fredda, fa in modo che per l’osservatore l’oggetto voli.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Immagine 3"/>
          <p:cNvPicPr/>
          <p:nvPr/>
        </p:nvPicPr>
        <p:blipFill>
          <a:blip r:embed="rId3"/>
          <a:stretch/>
        </p:blipFill>
        <p:spPr>
          <a:xfrm>
            <a:off x="5832000" y="3774240"/>
            <a:ext cx="4614480" cy="308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magine 4"/>
          <p:cNvPicPr/>
          <p:nvPr/>
        </p:nvPicPr>
        <p:blipFill>
          <a:blip r:embed="rId2"/>
          <a:stretch/>
        </p:blipFill>
        <p:spPr>
          <a:xfrm>
            <a:off x="864000" y="4187520"/>
            <a:ext cx="2139840" cy="2146680"/>
          </a:xfrm>
          <a:prstGeom prst="rect">
            <a:avLst/>
          </a:prstGeom>
          <a:ln>
            <a:noFill/>
          </a:ln>
        </p:spPr>
      </p:pic>
      <p:pic>
        <p:nvPicPr>
          <p:cNvPr id="268" name="Immagine 5"/>
          <p:cNvPicPr/>
          <p:nvPr/>
        </p:nvPicPr>
        <p:blipFill>
          <a:blip r:embed="rId3"/>
          <a:stretch/>
        </p:blipFill>
        <p:spPr>
          <a:xfrm>
            <a:off x="9144000" y="4187520"/>
            <a:ext cx="2146680" cy="2146680"/>
          </a:xfrm>
          <a:prstGeom prst="rect">
            <a:avLst/>
          </a:prstGeom>
          <a:ln>
            <a:noFill/>
          </a:ln>
        </p:spPr>
      </p:pic>
      <p:sp>
        <p:nvSpPr>
          <p:cNvPr id="269" name="CustomShape 1"/>
          <p:cNvSpPr/>
          <p:nvPr/>
        </p:nvSpPr>
        <p:spPr>
          <a:xfrm>
            <a:off x="3499200" y="3984120"/>
            <a:ext cx="4810680" cy="283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it-IT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Questo progetto è stato realizzato nell’ambito di un percorsi di Alternanza Scuola Lavoro coordinato dal Dipartimento di Fisica e Scienze della Terra dell’Ateneo di Parma, tutor scolastico Prof. Roberta Sandri, Tutor accademico Prof. Andrea Baraldi e Prof. Antonella Parisini e si è avvalso delle lezioni della Prof. Rosanna Capelletti.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0" name="Immagine 269"/>
          <p:cNvPicPr/>
          <p:nvPr/>
        </p:nvPicPr>
        <p:blipFill>
          <a:blip r:embed="rId4"/>
          <a:stretch/>
        </p:blipFill>
        <p:spPr>
          <a:xfrm>
            <a:off x="1017360" y="64800"/>
            <a:ext cx="10284840" cy="367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freeze">
                      <p:stCondLst>
                        <p:cond delay="indefinite"/>
                      </p:stCondLst>
                      <p:childTnLst>
                        <p:par>
                          <p:cTn id="9" fill="freeze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it-IT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Radiazione colore</a:t>
            </a:r>
            <a:r>
              <a:rPr lang="it-IT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1523880" y="3602160"/>
            <a:ext cx="9141840" cy="165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LA RIFRAZIONE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magine 3"/>
          <p:cNvPicPr/>
          <p:nvPr/>
        </p:nvPicPr>
        <p:blipFill>
          <a:blip/>
          <a:stretch/>
        </p:blipFill>
        <p:spPr>
          <a:xfrm>
            <a:off x="-176040" y="-779400"/>
            <a:ext cx="12827880" cy="8579160"/>
          </a:xfrm>
          <a:prstGeom prst="rect">
            <a:avLst/>
          </a:prstGeom>
          <a:ln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4240440" y="118116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"/>
          <p:cNvSpPr/>
          <p:nvPr/>
        </p:nvSpPr>
        <p:spPr>
          <a:xfrm>
            <a:off x="1080000" y="3642840"/>
            <a:ext cx="10513440" cy="169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La rifrazione è la deviazione subita da un'onda che ha luogo quando questa passa da un 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mezzo materiale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 ad un altro 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dove si muove con 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velocità diversa. Un esempio di 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onda che mostra rifrazione 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è la luce.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4860000" y="1963800"/>
            <a:ext cx="3132000" cy="77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RIFRAZIONE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ESPERIMENTO DELLA MATITA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4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Un bicchiere d’acqua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4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Delle matite colorate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Inseriamo all’interno del bicchiere le matite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Risultato: osservando le matite possiamo notare che queste sembrano </a:t>
            </a:r>
            <a:r>
              <a:rPr lang="it-IT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spostate </a:t>
            </a:r>
            <a:r>
              <a:rPr lang="it-IT" sz="2800" b="0" strike="noStrike" spc="-1" dirty="0" smtClean="0"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(</a:t>
            </a:r>
            <a:r>
              <a:rPr lang="it-IT" sz="2800" b="0" i="1" strike="noStrike" spc="-1" dirty="0" smtClean="0"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spezzate</a:t>
            </a:r>
            <a:r>
              <a:rPr lang="it-IT" sz="2800" b="0" strike="noStrike" spc="-1" dirty="0" smtClean="0"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)</a:t>
            </a:r>
            <a:endParaRPr lang="it-IT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Immagine 3"/>
          <p:cNvPicPr/>
          <p:nvPr/>
        </p:nvPicPr>
        <p:blipFill>
          <a:blip r:embed="rId2"/>
          <a:stretch/>
        </p:blipFill>
        <p:spPr>
          <a:xfrm>
            <a:off x="4345560" y="3913200"/>
            <a:ext cx="3070440" cy="294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ESPERIMENTO DELLA MONETA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838080" y="4552200"/>
            <a:ext cx="7908120" cy="212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Risultato: La moneta nell’acqua appare più grande e spostata in avanti rispetto a quella fuori.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Perché?</a:t>
            </a: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982440" y="1393200"/>
            <a:ext cx="10513440" cy="29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4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2 monete uguali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4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Una bacinella rettangolare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4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Acqua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Procedimento: Posizioniamo le monete, una all’interno della bacinella e l’altra fuori, sullo stesso piano e sulla stessa linea; se aggiungiamo l’acqua all’interno della bacinella cosa notiamo?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3" name="Immagine 4"/>
          <p:cNvPicPr/>
          <p:nvPr/>
        </p:nvPicPr>
        <p:blipFill>
          <a:blip r:embed="rId2">
            <a:lum contrast="93000"/>
          </a:blip>
          <a:srcRect l="37786" t="18399"/>
          <a:stretch/>
        </p:blipFill>
        <p:spPr>
          <a:xfrm>
            <a:off x="8254440" y="4298400"/>
            <a:ext cx="3704760" cy="2380320"/>
          </a:xfrm>
          <a:prstGeom prst="rect">
            <a:avLst/>
          </a:prstGeom>
          <a:ln>
            <a:noFill/>
          </a:ln>
        </p:spPr>
      </p:pic>
      <p:pic>
        <p:nvPicPr>
          <p:cNvPr id="234" name="Immagine 5"/>
          <p:cNvPicPr/>
          <p:nvPr/>
        </p:nvPicPr>
        <p:blipFill>
          <a:blip r:embed="rId3"/>
          <a:stretch/>
        </p:blipFill>
        <p:spPr>
          <a:xfrm>
            <a:off x="2893320" y="5616720"/>
            <a:ext cx="3798360" cy="119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ESPERIMENTO DELLA FRECCIA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648000" y="1152000"/>
            <a:ext cx="11087280" cy="28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La luce “si piega”  quando passa da una sostanza ad un’altra di densità diversa (in questo caso dall’aria all’acqua), creando illusioni ottiche.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72720" y="0"/>
            <a:ext cx="6262560" cy="16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https://youtu.be/EF2FtESVAXU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Immagine 237"/>
          <p:cNvPicPr/>
          <p:nvPr/>
        </p:nvPicPr>
        <p:blipFill>
          <a:blip r:embed="rId2"/>
          <a:stretch/>
        </p:blipFill>
        <p:spPr>
          <a:xfrm>
            <a:off x="3024000" y="3888000"/>
            <a:ext cx="1550880" cy="2821320"/>
          </a:xfrm>
          <a:prstGeom prst="rect">
            <a:avLst/>
          </a:prstGeom>
          <a:ln>
            <a:noFill/>
          </a:ln>
        </p:spPr>
      </p:pic>
      <p:pic>
        <p:nvPicPr>
          <p:cNvPr id="239" name="Immagine 238"/>
          <p:cNvPicPr/>
          <p:nvPr/>
        </p:nvPicPr>
        <p:blipFill>
          <a:blip r:embed="rId3"/>
          <a:stretch/>
        </p:blipFill>
        <p:spPr>
          <a:xfrm>
            <a:off x="5112000" y="3888000"/>
            <a:ext cx="1583280" cy="2847240"/>
          </a:xfrm>
          <a:prstGeom prst="rect">
            <a:avLst/>
          </a:prstGeom>
          <a:ln>
            <a:noFill/>
          </a:ln>
        </p:spPr>
      </p:pic>
      <p:pic>
        <p:nvPicPr>
          <p:cNvPr id="240" name="Immagine 239"/>
          <p:cNvPicPr/>
          <p:nvPr/>
        </p:nvPicPr>
        <p:blipFill>
          <a:blip r:embed="rId4"/>
          <a:stretch/>
        </p:blipFill>
        <p:spPr>
          <a:xfrm>
            <a:off x="7272000" y="4002480"/>
            <a:ext cx="1662120" cy="276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egnaposto contenuto 3"/>
          <p:cNvPicPr/>
          <p:nvPr/>
        </p:nvPicPr>
        <p:blipFill>
          <a:blip r:embed="rId2"/>
          <a:stretch/>
        </p:blipFill>
        <p:spPr>
          <a:xfrm>
            <a:off x="1728000" y="2304000"/>
            <a:ext cx="5352480" cy="4066920"/>
          </a:xfrm>
          <a:prstGeom prst="rect">
            <a:avLst/>
          </a:prstGeom>
          <a:ln>
            <a:noFill/>
          </a:ln>
        </p:spPr>
      </p:pic>
      <p:pic>
        <p:nvPicPr>
          <p:cNvPr id="242" name="Immagine 8"/>
          <p:cNvPicPr/>
          <p:nvPr/>
        </p:nvPicPr>
        <p:blipFill>
          <a:blip r:embed="rId3"/>
          <a:srcRect l="15508" r="21636" b="15707"/>
          <a:stretch/>
        </p:blipFill>
        <p:spPr>
          <a:xfrm>
            <a:off x="6120000" y="4968000"/>
            <a:ext cx="657720" cy="656640"/>
          </a:xfrm>
          <a:prstGeom prst="rect">
            <a:avLst/>
          </a:prstGeom>
          <a:ln>
            <a:noFill/>
          </a:ln>
        </p:spPr>
      </p:pic>
      <p:pic>
        <p:nvPicPr>
          <p:cNvPr id="243" name="Immagine 9"/>
          <p:cNvPicPr/>
          <p:nvPr/>
        </p:nvPicPr>
        <p:blipFill>
          <a:blip r:embed="rId4"/>
          <a:srcRect l="15523" r="21634" b="15699"/>
          <a:stretch/>
        </p:blipFill>
        <p:spPr>
          <a:xfrm>
            <a:off x="5932800" y="5574240"/>
            <a:ext cx="691200" cy="689760"/>
          </a:xfrm>
          <a:prstGeom prst="rect">
            <a:avLst/>
          </a:prstGeom>
          <a:ln>
            <a:noFill/>
          </a:ln>
        </p:spPr>
      </p:pic>
      <p:pic>
        <p:nvPicPr>
          <p:cNvPr id="244" name="Immagine 11"/>
          <p:cNvPicPr/>
          <p:nvPr/>
        </p:nvPicPr>
        <p:blipFill>
          <a:blip r:embed="rId5"/>
          <a:stretch/>
        </p:blipFill>
        <p:spPr>
          <a:xfrm>
            <a:off x="7295760" y="0"/>
            <a:ext cx="4896360" cy="3672000"/>
          </a:xfrm>
          <a:prstGeom prst="rect">
            <a:avLst/>
          </a:prstGeom>
          <a:ln>
            <a:noFill/>
          </a:ln>
        </p:spPr>
      </p:pic>
      <p:sp>
        <p:nvSpPr>
          <p:cNvPr id="245" name="CustomShape 1"/>
          <p:cNvSpPr/>
          <p:nvPr/>
        </p:nvSpPr>
        <p:spPr>
          <a:xfrm>
            <a:off x="-1008000" y="1886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ANDIAMO A PESCA!!!!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864000" y="1868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ALBA  E AURORA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864000" y="504000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Quando il Sole sorge la luce che vediamo ha attraversato l’atmosfera e ha subito un grande numero di processi di diffusione e di conseguenza ha perso il suo colore azzurro.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Immagine 3"/>
          <p:cNvPicPr/>
          <p:nvPr/>
        </p:nvPicPr>
        <p:blipFill>
          <a:blip r:embed="rId2"/>
          <a:stretch/>
        </p:blipFill>
        <p:spPr>
          <a:xfrm>
            <a:off x="720000" y="1409040"/>
            <a:ext cx="4611960" cy="3310200"/>
          </a:xfrm>
          <a:prstGeom prst="rect">
            <a:avLst/>
          </a:prstGeom>
          <a:ln>
            <a:noFill/>
          </a:ln>
        </p:spPr>
      </p:pic>
      <p:pic>
        <p:nvPicPr>
          <p:cNvPr id="249" name="Immagine 4"/>
          <p:cNvPicPr/>
          <p:nvPr/>
        </p:nvPicPr>
        <p:blipFill>
          <a:blip r:embed="rId3"/>
          <a:stretch/>
        </p:blipFill>
        <p:spPr>
          <a:xfrm>
            <a:off x="6984000" y="1415160"/>
            <a:ext cx="4957200" cy="330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-3459240" y="-331200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2"/>
          <p:cNvSpPr/>
          <p:nvPr/>
        </p:nvSpPr>
        <p:spPr>
          <a:xfrm>
            <a:off x="7560000" y="2232000"/>
            <a:ext cx="3743280" cy="32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Se osserviamo la luce del sole che tramonta sul mare, sembra che provenga da un punto più alto rispetto a dove si trova realmente il sole.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2" name="Immagine 3"/>
          <p:cNvPicPr/>
          <p:nvPr/>
        </p:nvPicPr>
        <p:blipFill>
          <a:blip r:embed="rId2"/>
          <a:stretch/>
        </p:blipFill>
        <p:spPr>
          <a:xfrm>
            <a:off x="635040" y="1604520"/>
            <a:ext cx="5302080" cy="3976560"/>
          </a:xfrm>
          <a:prstGeom prst="rect">
            <a:avLst/>
          </a:prstGeom>
          <a:ln>
            <a:noFill/>
          </a:ln>
        </p:spPr>
      </p:pic>
      <p:sp>
        <p:nvSpPr>
          <p:cNvPr id="253" name="CustomShape 3"/>
          <p:cNvSpPr/>
          <p:nvPr/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IL TRAMONTO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404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13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DI PARMA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Radiazione colore</dc:title>
  <dc:subject/>
  <dc:creator>stage</dc:creator>
  <dc:description/>
  <cp:lastModifiedBy>Parisini Antonella</cp:lastModifiedBy>
  <cp:revision>43</cp:revision>
  <dcterms:created xsi:type="dcterms:W3CDTF">2016-11-22T14:31:44Z</dcterms:created>
  <dcterms:modified xsi:type="dcterms:W3CDTF">2017-07-18T08:24:57Z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UNIVERSITA' DI PARMA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