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Microsoft YaHei" pitchFamily="2"/>
              <a:cs typeface="Mangal"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BAE720CF-2959-4F27-9289-C736A93324B5}" type="slidenum">
              <a:t>‹N›</a:t>
            </a:fld>
            <a:endParaRPr lang="it-IT" sz="1400" b="0" i="0" u="none" strike="noStrike" kern="1200" cap="none">
              <a:ln>
                <a:noFill/>
              </a:ln>
              <a:latin typeface="Liberation Sans" pitchFamily="18"/>
              <a:ea typeface="Microsoft YaHei" pitchFamily="2"/>
              <a:cs typeface="Mangal" pitchFamily="2"/>
            </a:endParaRPr>
          </a:p>
        </p:txBody>
      </p:sp>
    </p:spTree>
    <p:extLst>
      <p:ext uri="{BB962C8B-B14F-4D97-AF65-F5344CB8AC3E}">
        <p14:creationId xmlns:p14="http://schemas.microsoft.com/office/powerpoint/2010/main" val="62058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it-IT" sz="1400" kern="1200">
                <a:latin typeface="Liberation Serif" pitchFamily="18"/>
                <a:ea typeface="Segoe UI" pitchFamily="2"/>
                <a:cs typeface="Tahoma"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it-IT" sz="1400" kern="1200">
                <a:latin typeface="Liberation Serif" pitchFamily="18"/>
                <a:ea typeface="Segoe UI"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it-IT" sz="1400" kern="1200">
                <a:latin typeface="Liberation Serif" pitchFamily="18"/>
                <a:ea typeface="Segoe UI"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it-IT" sz="1400" kern="1200">
                <a:latin typeface="Liberation Serif" pitchFamily="18"/>
                <a:ea typeface="Segoe UI" pitchFamily="2"/>
                <a:cs typeface="Tahoma" pitchFamily="2"/>
              </a:defRPr>
            </a:lvl1pPr>
          </a:lstStyle>
          <a:p>
            <a:pPr lvl="0"/>
            <a:fld id="{7B898F8F-8068-42DC-9A87-7DBA3C7D96FA}" type="slidenum">
              <a:t>‹N›</a:t>
            </a:fld>
            <a:endParaRPr lang="it-IT"/>
          </a:p>
        </p:txBody>
      </p:sp>
    </p:spTree>
    <p:extLst>
      <p:ext uri="{BB962C8B-B14F-4D97-AF65-F5344CB8AC3E}">
        <p14:creationId xmlns:p14="http://schemas.microsoft.com/office/powerpoint/2010/main" val="452610389"/>
      </p:ext>
    </p:extLst>
  </p:cSld>
  <p:clrMap bg1="lt1" tx1="dk1" bg2="lt2" tx2="dk2" accent1="accent1" accent2="accent2" accent3="accent3" accent4="accent4" accent5="accent5" accent6="accent6" hlink="hlink" folHlink="folHlink"/>
  <p:notesStyle>
    <a:lvl1pPr marL="216000" marR="0" indent="-216000" rtl="0" hangingPunct="0">
      <a:tabLst/>
      <a:defRPr lang="it-IT"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399454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419645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199991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340909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171699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369608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363223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01749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140922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4069539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44685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401421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135294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61363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3350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114248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22456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06460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298199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F292A87B-8390-4160-B99A-282C6EBC6D0A}" type="slidenum">
              <a:t>‹N›</a:t>
            </a:fld>
            <a:endParaRPr lang="it-IT"/>
          </a:p>
        </p:txBody>
      </p:sp>
    </p:spTree>
    <p:extLst>
      <p:ext uri="{BB962C8B-B14F-4D97-AF65-F5344CB8AC3E}">
        <p14:creationId xmlns:p14="http://schemas.microsoft.com/office/powerpoint/2010/main" val="298075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2CCD569B-D070-4CCE-AE60-78FB1A682626}" type="slidenum">
              <a:t>‹N›</a:t>
            </a:fld>
            <a:endParaRPr lang="it-IT"/>
          </a:p>
        </p:txBody>
      </p:sp>
    </p:spTree>
    <p:extLst>
      <p:ext uri="{BB962C8B-B14F-4D97-AF65-F5344CB8AC3E}">
        <p14:creationId xmlns:p14="http://schemas.microsoft.com/office/powerpoint/2010/main" val="108278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1604963"/>
            <a:ext cx="2743200" cy="39766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1604963"/>
            <a:ext cx="8077200" cy="39766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AFA8554E-AFFF-4A8A-8D14-7E8EBAF353F9}" type="slidenum">
              <a:t>‹N›</a:t>
            </a:fld>
            <a:endParaRPr lang="it-IT"/>
          </a:p>
        </p:txBody>
      </p:sp>
    </p:spTree>
    <p:extLst>
      <p:ext uri="{BB962C8B-B14F-4D97-AF65-F5344CB8AC3E}">
        <p14:creationId xmlns:p14="http://schemas.microsoft.com/office/powerpoint/2010/main" val="32553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C5F585F6-49DB-444D-AF78-530DA68FE36F}" type="slidenum">
              <a:t>‹N›</a:t>
            </a:fld>
            <a:endParaRPr lang="it-IT"/>
          </a:p>
        </p:txBody>
      </p:sp>
    </p:spTree>
    <p:extLst>
      <p:ext uri="{BB962C8B-B14F-4D97-AF65-F5344CB8AC3E}">
        <p14:creationId xmlns:p14="http://schemas.microsoft.com/office/powerpoint/2010/main" val="345675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80FBE09E-DA10-471B-8326-CE6E3721EE73}" type="slidenum">
              <a:t>‹N›</a:t>
            </a:fld>
            <a:endParaRPr lang="it-IT"/>
          </a:p>
        </p:txBody>
      </p:sp>
    </p:spTree>
    <p:extLst>
      <p:ext uri="{BB962C8B-B14F-4D97-AF65-F5344CB8AC3E}">
        <p14:creationId xmlns:p14="http://schemas.microsoft.com/office/powerpoint/2010/main" val="275082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6900"/>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6273AFF3-FAAE-4127-95AD-F0A91EB55C55}" type="slidenum">
              <a:t>‹N›</a:t>
            </a:fld>
            <a:endParaRPr lang="it-IT"/>
          </a:p>
        </p:txBody>
      </p:sp>
    </p:spTree>
    <p:extLst>
      <p:ext uri="{BB962C8B-B14F-4D97-AF65-F5344CB8AC3E}">
        <p14:creationId xmlns:p14="http://schemas.microsoft.com/office/powerpoint/2010/main" val="394787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648200" y="609600"/>
            <a:ext cx="3008313"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7808913" y="609600"/>
            <a:ext cx="300831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466D5D1C-51F1-4F68-A1CC-799E9BF1A13D}" type="slidenum">
              <a:t>‹N›</a:t>
            </a:fld>
            <a:endParaRPr lang="it-IT"/>
          </a:p>
        </p:txBody>
      </p:sp>
    </p:spTree>
    <p:extLst>
      <p:ext uri="{BB962C8B-B14F-4D97-AF65-F5344CB8AC3E}">
        <p14:creationId xmlns:p14="http://schemas.microsoft.com/office/powerpoint/2010/main" val="250514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E6004A4A-09F0-4CB5-B6B3-856717A20012}" type="slidenum">
              <a:t>‹N›</a:t>
            </a:fld>
            <a:endParaRPr lang="it-IT"/>
          </a:p>
        </p:txBody>
      </p:sp>
    </p:spTree>
    <p:extLst>
      <p:ext uri="{BB962C8B-B14F-4D97-AF65-F5344CB8AC3E}">
        <p14:creationId xmlns:p14="http://schemas.microsoft.com/office/powerpoint/2010/main" val="224134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808A89E8-B1D9-48A6-B80F-AC50F564A7ED}" type="slidenum">
              <a:t>‹N›</a:t>
            </a:fld>
            <a:endParaRPr lang="it-IT"/>
          </a:p>
        </p:txBody>
      </p:sp>
    </p:spTree>
    <p:extLst>
      <p:ext uri="{BB962C8B-B14F-4D97-AF65-F5344CB8AC3E}">
        <p14:creationId xmlns:p14="http://schemas.microsoft.com/office/powerpoint/2010/main" val="184944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7DFB76DD-C77B-4E79-B673-9A8B9A65494E}" type="slidenum">
              <a:t>‹N›</a:t>
            </a:fld>
            <a:endParaRPr lang="it-IT"/>
          </a:p>
        </p:txBody>
      </p:sp>
    </p:spTree>
    <p:extLst>
      <p:ext uri="{BB962C8B-B14F-4D97-AF65-F5344CB8AC3E}">
        <p14:creationId xmlns:p14="http://schemas.microsoft.com/office/powerpoint/2010/main" val="243585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6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63E936D2-B454-4B1B-B81C-E6F5270BF2F7}" type="slidenum">
              <a:t>‹N›</a:t>
            </a:fld>
            <a:endParaRPr lang="it-IT"/>
          </a:p>
        </p:txBody>
      </p:sp>
    </p:spTree>
    <p:extLst>
      <p:ext uri="{BB962C8B-B14F-4D97-AF65-F5344CB8AC3E}">
        <p14:creationId xmlns:p14="http://schemas.microsoft.com/office/powerpoint/2010/main" val="304410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ECD039F7-0A79-4372-9076-B1220152C08E}" type="slidenum">
              <a:t>‹N›</a:t>
            </a:fld>
            <a:endParaRPr lang="it-IT"/>
          </a:p>
        </p:txBody>
      </p:sp>
    </p:spTree>
    <p:extLst>
      <p:ext uri="{BB962C8B-B14F-4D97-AF65-F5344CB8AC3E}">
        <p14:creationId xmlns:p14="http://schemas.microsoft.com/office/powerpoint/2010/main" val="15685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188"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DAEAFFA7-8A97-4069-B2B5-E91FD7757C15}" type="slidenum">
              <a:t>‹N›</a:t>
            </a:fld>
            <a:endParaRPr lang="it-IT"/>
          </a:p>
        </p:txBody>
      </p:sp>
    </p:spTree>
    <p:extLst>
      <p:ext uri="{BB962C8B-B14F-4D97-AF65-F5344CB8AC3E}">
        <p14:creationId xmlns:p14="http://schemas.microsoft.com/office/powerpoint/2010/main" val="140564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8229148B-EDC5-49AD-99BF-56ED33C7A044}" type="slidenum">
              <a:t>‹N›</a:t>
            </a:fld>
            <a:endParaRPr lang="it-IT"/>
          </a:p>
        </p:txBody>
      </p:sp>
    </p:spTree>
    <p:extLst>
      <p:ext uri="{BB962C8B-B14F-4D97-AF65-F5344CB8AC3E}">
        <p14:creationId xmlns:p14="http://schemas.microsoft.com/office/powerpoint/2010/main" val="29644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285163" y="609600"/>
            <a:ext cx="2532062" cy="51816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7446963" cy="51816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fld id="{BFA2C7F7-C37E-4591-A0B8-8DA69E52662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B6609625-F248-4799-B243-B7AF3E1B3C61}" type="slidenum">
              <a:t>‹N›</a:t>
            </a:fld>
            <a:endParaRPr lang="it-IT"/>
          </a:p>
        </p:txBody>
      </p:sp>
    </p:spTree>
    <p:extLst>
      <p:ext uri="{BB962C8B-B14F-4D97-AF65-F5344CB8AC3E}">
        <p14:creationId xmlns:p14="http://schemas.microsoft.com/office/powerpoint/2010/main" val="267610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6900"/>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4224C488-DB43-46A4-8A8D-4E488CE36B99}" type="slidenum">
              <a:t>‹N›</a:t>
            </a:fld>
            <a:endParaRPr lang="it-IT"/>
          </a:p>
        </p:txBody>
      </p:sp>
    </p:spTree>
    <p:extLst>
      <p:ext uri="{BB962C8B-B14F-4D97-AF65-F5344CB8AC3E}">
        <p14:creationId xmlns:p14="http://schemas.microsoft.com/office/powerpoint/2010/main" val="261791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56B83950-5AE2-43AE-9525-6C962C0DF805}" type="slidenum">
              <a:t>‹N›</a:t>
            </a:fld>
            <a:endParaRPr lang="it-IT"/>
          </a:p>
        </p:txBody>
      </p:sp>
    </p:spTree>
    <p:extLst>
      <p:ext uri="{BB962C8B-B14F-4D97-AF65-F5344CB8AC3E}">
        <p14:creationId xmlns:p14="http://schemas.microsoft.com/office/powerpoint/2010/main" val="151777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13D9550E-F4EB-4ED7-9367-97453C0C069C}" type="slidenum">
              <a:t>‹N›</a:t>
            </a:fld>
            <a:endParaRPr lang="it-IT"/>
          </a:p>
        </p:txBody>
      </p:sp>
    </p:spTree>
    <p:extLst>
      <p:ext uri="{BB962C8B-B14F-4D97-AF65-F5344CB8AC3E}">
        <p14:creationId xmlns:p14="http://schemas.microsoft.com/office/powerpoint/2010/main" val="68328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1BE5B2C9-7299-42C1-BE6A-7E9D790771B0}" type="slidenum">
              <a:t>‹N›</a:t>
            </a:fld>
            <a:endParaRPr lang="it-IT"/>
          </a:p>
        </p:txBody>
      </p:sp>
    </p:spTree>
    <p:extLst>
      <p:ext uri="{BB962C8B-B14F-4D97-AF65-F5344CB8AC3E}">
        <p14:creationId xmlns:p14="http://schemas.microsoft.com/office/powerpoint/2010/main" val="212343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3C8EB4CC-3D83-4237-8D9D-A4BD02EA005D}" type="slidenum">
              <a:t>‹N›</a:t>
            </a:fld>
            <a:endParaRPr lang="it-IT"/>
          </a:p>
        </p:txBody>
      </p:sp>
    </p:spTree>
    <p:extLst>
      <p:ext uri="{BB962C8B-B14F-4D97-AF65-F5344CB8AC3E}">
        <p14:creationId xmlns:p14="http://schemas.microsoft.com/office/powerpoint/2010/main" val="355703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6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9B9E2AD2-DC76-44DF-9238-71DD5C2FFFAE}" type="slidenum">
              <a:t>‹N›</a:t>
            </a:fld>
            <a:endParaRPr lang="it-IT"/>
          </a:p>
        </p:txBody>
      </p:sp>
    </p:spTree>
    <p:extLst>
      <p:ext uri="{BB962C8B-B14F-4D97-AF65-F5344CB8AC3E}">
        <p14:creationId xmlns:p14="http://schemas.microsoft.com/office/powerpoint/2010/main" val="66637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188"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fld id="{8461F755-E142-4824-A409-B0BAE7583531}" type="datetime1">
              <a:rPr lang="it-IT" smtClean="0"/>
              <a:pPr lvl="0"/>
              <a:t>18/07/2017</a:t>
            </a:fld>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3348B7F6-88EF-4558-ABF1-7993868F840A}" type="slidenum">
              <a:t>‹N›</a:t>
            </a:fld>
            <a:endParaRPr lang="it-IT"/>
          </a:p>
        </p:txBody>
      </p:sp>
    </p:spTree>
    <p:extLst>
      <p:ext uri="{BB962C8B-B14F-4D97-AF65-F5344CB8AC3E}">
        <p14:creationId xmlns:p14="http://schemas.microsoft.com/office/powerpoint/2010/main" val="97186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p:nvPicPr>
        <p:blipFill>
          <a:blip r:embed="rId14">
            <a:lum/>
            <a:alphaModFix/>
          </a:blip>
          <a:srcRect/>
          <a:stretch>
            <a:fillRect/>
          </a:stretch>
        </p:blipFill>
        <p:spPr>
          <a:xfrm>
            <a:off x="0" y="0"/>
            <a:ext cx="12188519" cy="6855840"/>
          </a:xfrm>
          <a:prstGeom prst="rect">
            <a:avLst/>
          </a:prstGeom>
          <a:noFill/>
          <a:ln>
            <a:noFill/>
          </a:ln>
        </p:spPr>
      </p:pic>
      <p:sp>
        <p:nvSpPr>
          <p:cNvPr id="3" name="Title 1"/>
          <p:cNvSpPr txBox="1">
            <a:spLocks noGrp="1"/>
          </p:cNvSpPr>
          <p:nvPr>
            <p:ph type="title"/>
          </p:nvPr>
        </p:nvSpPr>
        <p:spPr>
          <a:xfrm>
            <a:off x="3962520" y="1964160"/>
            <a:ext cx="7197479" cy="2421000"/>
          </a:xfrm>
          <a:prstGeom prst="rect">
            <a:avLst/>
          </a:prstGeom>
          <a:noFill/>
          <a:ln>
            <a:noFill/>
          </a:ln>
        </p:spPr>
        <p:txBody>
          <a:bodyPr vert="horz" wrap="square" lIns="91440" tIns="45720" rIns="91440" bIns="4572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it-IT"/>
              <a:t>Fare clic per modificare lo stile del titolo</a:t>
            </a:r>
          </a:p>
        </p:txBody>
      </p:sp>
      <p:sp>
        <p:nvSpPr>
          <p:cNvPr id="4" name="Date Placeholder 3"/>
          <p:cNvSpPr txBox="1">
            <a:spLocks noGrp="1"/>
          </p:cNvSpPr>
          <p:nvPr>
            <p:ph type="dt" sz="half" idx="2"/>
          </p:nvPr>
        </p:nvSpPr>
        <p:spPr>
          <a:xfrm>
            <a:off x="8932680" y="5870520"/>
            <a:ext cx="1599840" cy="3776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it-IT" sz="1000" b="0" i="0" u="none" strike="noStrike" kern="1200" cap="none" spc="0" baseline="0">
                <a:solidFill>
                  <a:srgbClr val="FFFFFF"/>
                </a:solidFill>
                <a:latin typeface="Calibri"/>
                <a:ea typeface="Segoe UI" pitchFamily="2"/>
                <a:cs typeface="Tahoma" pitchFamily="2"/>
              </a:defRPr>
            </a:lvl1pPr>
          </a:lstStyle>
          <a:p>
            <a:pPr lvl="0"/>
            <a:fld id="{8461F755-E142-4824-A409-B0BAE7583531}" type="datetime1">
              <a:rPr lang="it-IT"/>
              <a:pPr lvl="0"/>
              <a:t>18/07/2017</a:t>
            </a:fld>
            <a:endParaRPr lang="it-IT"/>
          </a:p>
        </p:txBody>
      </p:sp>
      <p:sp>
        <p:nvSpPr>
          <p:cNvPr id="5" name="Footer Placeholder 4"/>
          <p:cNvSpPr txBox="1">
            <a:spLocks noGrp="1"/>
          </p:cNvSpPr>
          <p:nvPr>
            <p:ph type="ftr" sz="quarter" idx="3"/>
          </p:nvPr>
        </p:nvSpPr>
        <p:spPr>
          <a:xfrm>
            <a:off x="3962520" y="5870520"/>
            <a:ext cx="4893480" cy="377640"/>
          </a:xfrm>
          <a:prstGeom prst="rect">
            <a:avLst/>
          </a:prstGeom>
          <a:noFill/>
          <a:ln>
            <a:noFill/>
          </a:ln>
        </p:spPr>
        <p:txBody>
          <a:bodyPr wrap="square" lIns="91440" tIns="45720" rIns="91440" bIns="45720" anchor="ctr" anchorCtr="0"/>
          <a:lstStyle>
            <a:lvl1pPr lvl="0" rtl="0" hangingPunct="0">
              <a:buNone/>
              <a:tabLst/>
              <a:defRPr lang="it-IT" sz="2400" kern="1200">
                <a:latin typeface="Liberation Serif" pitchFamily="18"/>
                <a:ea typeface="Segoe UI" pitchFamily="2"/>
                <a:cs typeface="Tahoma" pitchFamily="2"/>
              </a:defRPr>
            </a:lvl1pPr>
          </a:lstStyle>
          <a:p>
            <a:pPr lvl="0"/>
            <a:endParaRPr lang="it-IT"/>
          </a:p>
        </p:txBody>
      </p:sp>
      <p:sp>
        <p:nvSpPr>
          <p:cNvPr id="6" name="Slide Number Placeholder 5"/>
          <p:cNvSpPr txBox="1">
            <a:spLocks noGrp="1"/>
          </p:cNvSpPr>
          <p:nvPr>
            <p:ph type="sldNum" sz="quarter" idx="4"/>
          </p:nvPr>
        </p:nvSpPr>
        <p:spPr>
          <a:xfrm>
            <a:off x="10608840" y="5870520"/>
            <a:ext cx="550800" cy="3776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it-IT" sz="1000" b="0" i="0" u="none" strike="noStrike" kern="1200" cap="none" spc="0" baseline="0">
                <a:solidFill>
                  <a:srgbClr val="FFFFFF"/>
                </a:solidFill>
                <a:latin typeface="Calibri"/>
                <a:ea typeface="Segoe UI" pitchFamily="2"/>
                <a:cs typeface="Tahoma" pitchFamily="2"/>
              </a:defRPr>
            </a:lvl1pPr>
          </a:lstStyle>
          <a:p>
            <a:pPr lvl="0"/>
            <a:fld id="{924BD8FA-54EA-4147-8925-E538C224FAA3}" type="slidenum">
              <a:t>‹N›</a:t>
            </a:fld>
            <a:endParaRPr lang="it-IT"/>
          </a:p>
        </p:txBody>
      </p:sp>
      <p:sp>
        <p:nvSpPr>
          <p:cNvPr id="7" name="Segnaposto testo 6"/>
          <p:cNvSpPr txBox="1">
            <a:spLocks noGrp="1"/>
          </p:cNvSpPr>
          <p:nvPr>
            <p:ph type="body" idx="1"/>
          </p:nvPr>
        </p:nvSpPr>
        <p:spPr>
          <a:xfrm>
            <a:off x="609480" y="1604520"/>
            <a:ext cx="10972440" cy="3977279"/>
          </a:xfrm>
          <a:prstGeom prst="rect">
            <a:avLst/>
          </a:prstGeom>
          <a:noFill/>
          <a:ln>
            <a:noFill/>
          </a:ln>
        </p:spPr>
        <p:txBody>
          <a:bodyPr vert="horz" lIns="0" tIns="0" rIns="0" bIns="0"/>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r" rtl="0" hangingPunct="1">
        <a:lnSpc>
          <a:spcPct val="100000"/>
        </a:lnSpc>
        <a:spcBef>
          <a:spcPts val="0"/>
        </a:spcBef>
        <a:spcAft>
          <a:spcPts val="0"/>
        </a:spcAft>
        <a:buNone/>
        <a:tabLst/>
        <a:defRPr lang="it-IT" sz="4800" b="0" i="0" u="none" strike="noStrike" kern="1200" cap="all" spc="0" baseline="0">
          <a:ln>
            <a:noFill/>
          </a:ln>
          <a:solidFill>
            <a:srgbClr val="FFFFFF"/>
          </a:solidFill>
          <a:highlight>
            <a:scrgbClr r="0" g="0" b="0">
              <a:alpha val="0"/>
            </a:scrgbClr>
          </a:highlight>
          <a:latin typeface="Calibri Light"/>
          <a:ea typeface="Microsoft YaHei" pitchFamily="2"/>
          <a:cs typeface="Mangal" pitchFamily="2"/>
        </a:defRPr>
      </a:lvl1pPr>
    </p:titleStyle>
    <p:bodyStyle>
      <a:lvl1pPr algn="l" rtl="0" hangingPunct="1">
        <a:lnSpc>
          <a:spcPct val="100000"/>
        </a:lnSpc>
        <a:spcBef>
          <a:spcPts val="1417"/>
        </a:spcBef>
        <a:spcAft>
          <a:spcPts val="0"/>
        </a:spcAft>
        <a:tabLst/>
        <a:defRPr lang="it-IT" sz="1800" b="0" i="0" u="none" strike="noStrike" kern="1200" cap="none" spc="0" baseline="0">
          <a:ln>
            <a:noFill/>
          </a:ln>
          <a:solidFill>
            <a:srgbClr val="FFFFFF"/>
          </a:solidFill>
          <a:highlight>
            <a:scrgbClr r="0" g="0" b="0">
              <a:alpha val="0"/>
            </a:scrgbClr>
          </a:highlight>
          <a:latin typeface="Calibri"/>
          <a:ea typeface="Microsoft YaHei"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pic>
        <p:nvPicPr>
          <p:cNvPr id="2" name="Picture 7"/>
          <p:cNvPicPr>
            <a:picLocks noChangeAspect="1"/>
          </p:cNvPicPr>
          <p:nvPr/>
        </p:nvPicPr>
        <p:blipFill>
          <a:blip r:embed="rId14">
            <a:lum/>
            <a:alphaModFix/>
          </a:blip>
          <a:srcRect/>
          <a:stretch>
            <a:fillRect/>
          </a:stretch>
        </p:blipFill>
        <p:spPr>
          <a:xfrm>
            <a:off x="0" y="0"/>
            <a:ext cx="12188519" cy="6855840"/>
          </a:xfrm>
          <a:prstGeom prst="rect">
            <a:avLst/>
          </a:prstGeom>
          <a:noFill/>
          <a:ln>
            <a:noFill/>
          </a:ln>
        </p:spPr>
      </p:pic>
      <p:sp>
        <p:nvSpPr>
          <p:cNvPr id="3" name="Title 1"/>
          <p:cNvSpPr txBox="1">
            <a:spLocks noGrp="1"/>
          </p:cNvSpPr>
          <p:nvPr>
            <p:ph type="title"/>
          </p:nvPr>
        </p:nvSpPr>
        <p:spPr>
          <a:xfrm>
            <a:off x="685799" y="2074319"/>
            <a:ext cx="3680639" cy="1371240"/>
          </a:xfrm>
          <a:prstGeom prst="rect">
            <a:avLst/>
          </a:prstGeom>
          <a:noFill/>
          <a:ln>
            <a:noFill/>
          </a:ln>
        </p:spPr>
        <p:txBody>
          <a:bodyPr vert="horz" wrap="square" lIns="91440" tIns="45720" rIns="91440" bIns="4572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it-IT"/>
              <a:t>Fare clic per modificare lo stile del titolo</a:t>
            </a:r>
          </a:p>
        </p:txBody>
      </p:sp>
      <p:sp>
        <p:nvSpPr>
          <p:cNvPr id="4" name="Content Placeholder 2"/>
          <p:cNvSpPr txBox="1">
            <a:spLocks noGrp="1"/>
          </p:cNvSpPr>
          <p:nvPr>
            <p:ph type="body" idx="1"/>
          </p:nvPr>
        </p:nvSpPr>
        <p:spPr>
          <a:xfrm>
            <a:off x="4648320" y="609480"/>
            <a:ext cx="6168600" cy="5181120"/>
          </a:xfrm>
          <a:prstGeom prst="rect">
            <a:avLst/>
          </a:prstGeom>
          <a:noFill/>
          <a:ln>
            <a:noFill/>
          </a:ln>
        </p:spPr>
        <p:txBody>
          <a:bodyPr vert="horz" wrap="square" lIns="91440" tIns="45720" rIns="91440" bIns="45720" anchor="ctr"/>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lvl="0"/>
            <a:r>
              <a:rPr lang="it-IT"/>
              <a:t>Fai clic per modificare il formato del testo della struttura</a:t>
            </a:r>
          </a:p>
          <a:p>
            <a:pPr lvl="1"/>
            <a:r>
              <a:rPr lang="it-IT"/>
              <a:t>Secondo livello struttura</a:t>
            </a:r>
          </a:p>
          <a:p>
            <a:pPr lvl="2"/>
            <a:r>
              <a:rPr lang="it-IT"/>
              <a:t>Terzo livello struttura</a:t>
            </a:r>
          </a:p>
          <a:p>
            <a:pPr lvl="3"/>
            <a:r>
              <a:rPr lang="it-IT"/>
              <a:t>Quarto livello struttura</a:t>
            </a:r>
          </a:p>
          <a:p>
            <a:pPr lvl="4"/>
            <a:r>
              <a:rPr lang="it-IT"/>
              <a:t>Quinto livello struttura</a:t>
            </a:r>
          </a:p>
          <a:p>
            <a:pPr lvl="5"/>
            <a:r>
              <a:rPr lang="it-IT"/>
              <a:t>Sesto livello struttura</a:t>
            </a:r>
          </a:p>
          <a:p>
            <a:pPr lvl="6"/>
            <a:r>
              <a:rPr lang="it-IT"/>
              <a:t>Settimo livello strutturaFare clic per modificare stili del testo dello schema</a:t>
            </a:r>
          </a:p>
          <a:p>
            <a:pPr lvl="7"/>
            <a:r>
              <a:rPr lang="it-IT"/>
              <a:t>Secondo livello</a:t>
            </a:r>
          </a:p>
          <a:p>
            <a:pPr lvl="8"/>
            <a:r>
              <a:rPr lang="it-IT"/>
              <a:t>Terzo livello</a:t>
            </a:r>
          </a:p>
          <a:p>
            <a:pPr lvl="8"/>
            <a:r>
              <a:rPr lang="it-IT"/>
              <a:t>Quarto livello</a:t>
            </a:r>
          </a:p>
          <a:p>
            <a:pPr lvl="8"/>
            <a:r>
              <a:rPr lang="it-IT"/>
              <a:t>Quinto livello</a:t>
            </a:r>
          </a:p>
        </p:txBody>
      </p:sp>
      <p:sp>
        <p:nvSpPr>
          <p:cNvPr id="5" name="Text Placeholder 3"/>
          <p:cNvSpPr txBox="1">
            <a:spLocks noGrp="1"/>
          </p:cNvSpPr>
          <p:nvPr>
            <p:ph type="body" sz="quarter" idx="4294967295"/>
          </p:nvPr>
        </p:nvSpPr>
        <p:spPr>
          <a:xfrm>
            <a:off x="685799" y="3445920"/>
            <a:ext cx="3680639" cy="1828440"/>
          </a:xfrm>
          <a:prstGeom prst="rect">
            <a:avLst/>
          </a:prstGeom>
          <a:noFill/>
          <a:ln>
            <a:noFill/>
          </a:ln>
        </p:spPr>
        <p:txBody>
          <a:bodyPr vert="horz" wrap="square" lIns="91440" tIns="45720" rIns="91440" bIns="45720"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lvl="0"/>
            <a:r>
              <a:rPr lang="it-IT"/>
              <a:t>Fai clic per modificare il formato del testo della struttura</a:t>
            </a:r>
          </a:p>
          <a:p>
            <a:pPr lvl="1"/>
            <a:r>
              <a:rPr lang="it-IT"/>
              <a:t>Secondo livello struttura</a:t>
            </a:r>
          </a:p>
          <a:p>
            <a:pPr lvl="2"/>
            <a:r>
              <a:rPr lang="it-IT"/>
              <a:t>Terzo livello struttura</a:t>
            </a:r>
          </a:p>
          <a:p>
            <a:pPr lvl="3"/>
            <a:r>
              <a:rPr lang="it-IT"/>
              <a:t>Quarto livello struttura</a:t>
            </a:r>
          </a:p>
          <a:p>
            <a:pPr lvl="4"/>
            <a:r>
              <a:rPr lang="it-IT"/>
              <a:t>Quinto livello struttura</a:t>
            </a:r>
          </a:p>
          <a:p>
            <a:pPr lvl="5"/>
            <a:r>
              <a:rPr lang="it-IT"/>
              <a:t>Sesto livello struttura</a:t>
            </a:r>
          </a:p>
          <a:p>
            <a:pPr lvl="0"/>
            <a:r>
              <a:rPr lang="it-IT"/>
              <a:t>Settimo livello strutturaFare clic per modificare stili del testo dello schema</a:t>
            </a:r>
          </a:p>
        </p:txBody>
      </p:sp>
      <p:sp>
        <p:nvSpPr>
          <p:cNvPr id="6" name="Date Placeholder 4"/>
          <p:cNvSpPr txBox="1">
            <a:spLocks noGrp="1"/>
          </p:cNvSpPr>
          <p:nvPr>
            <p:ph type="dt" sz="half" idx="2"/>
          </p:nvPr>
        </p:nvSpPr>
        <p:spPr>
          <a:xfrm>
            <a:off x="8589600" y="5870520"/>
            <a:ext cx="1599840" cy="3776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it-IT" sz="1000" b="0" i="0" u="none" strike="noStrike" kern="1200" cap="none" spc="0" baseline="0">
                <a:solidFill>
                  <a:srgbClr val="FFFFFF"/>
                </a:solidFill>
                <a:latin typeface="Calibri"/>
                <a:ea typeface="Segoe UI" pitchFamily="2"/>
                <a:cs typeface="Tahoma" pitchFamily="2"/>
              </a:defRPr>
            </a:lvl1pPr>
          </a:lstStyle>
          <a:p>
            <a:pPr lvl="0"/>
            <a:fld id="{BFA2C7F7-C37E-4591-A0B8-8DA69E526621}" type="datetime1">
              <a:rPr lang="it-IT"/>
              <a:pPr lvl="0"/>
              <a:t>18/07/2017</a:t>
            </a:fld>
            <a:endParaRPr lang="it-IT"/>
          </a:p>
        </p:txBody>
      </p:sp>
      <p:sp>
        <p:nvSpPr>
          <p:cNvPr id="7" name="Footer Placeholder 5"/>
          <p:cNvSpPr txBox="1">
            <a:spLocks noGrp="1"/>
          </p:cNvSpPr>
          <p:nvPr>
            <p:ph type="ftr" sz="quarter" idx="3"/>
          </p:nvPr>
        </p:nvSpPr>
        <p:spPr>
          <a:xfrm>
            <a:off x="685799" y="5870520"/>
            <a:ext cx="7827119" cy="377640"/>
          </a:xfrm>
          <a:prstGeom prst="rect">
            <a:avLst/>
          </a:prstGeom>
          <a:noFill/>
          <a:ln>
            <a:noFill/>
          </a:ln>
        </p:spPr>
        <p:txBody>
          <a:bodyPr wrap="square" lIns="91440" tIns="45720" rIns="91440" bIns="45720" anchor="ctr" anchorCtr="0"/>
          <a:lstStyle>
            <a:lvl1pPr lvl="0" rtl="0" hangingPunct="0">
              <a:buNone/>
              <a:tabLst/>
              <a:defRPr lang="it-IT" sz="2400" kern="1200">
                <a:latin typeface="Liberation Serif" pitchFamily="18"/>
                <a:ea typeface="Segoe UI" pitchFamily="2"/>
                <a:cs typeface="Tahoma" pitchFamily="2"/>
              </a:defRPr>
            </a:lvl1pPr>
          </a:lstStyle>
          <a:p>
            <a:pPr lvl="0"/>
            <a:endParaRPr lang="it-IT"/>
          </a:p>
        </p:txBody>
      </p:sp>
      <p:sp>
        <p:nvSpPr>
          <p:cNvPr id="8" name="Slide Number Placeholder 6"/>
          <p:cNvSpPr txBox="1">
            <a:spLocks noGrp="1"/>
          </p:cNvSpPr>
          <p:nvPr>
            <p:ph type="sldNum" sz="quarter" idx="4"/>
          </p:nvPr>
        </p:nvSpPr>
        <p:spPr>
          <a:xfrm>
            <a:off x="10266120" y="5870520"/>
            <a:ext cx="550800" cy="3776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it-IT" sz="1000" b="0" i="0" u="none" strike="noStrike" kern="1200" cap="none" spc="0" baseline="0">
                <a:solidFill>
                  <a:srgbClr val="FFFFFF"/>
                </a:solidFill>
                <a:latin typeface="Calibri"/>
                <a:ea typeface="Segoe UI" pitchFamily="2"/>
                <a:cs typeface="Tahoma" pitchFamily="2"/>
              </a:defRPr>
            </a:lvl1pPr>
          </a:lstStyle>
          <a:p>
            <a:pPr lvl="0"/>
            <a:fld id="{99459CC5-325A-44C4-B2A7-16C1E3E3A8EC}" type="slidenum">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1">
        <a:lnSpc>
          <a:spcPct val="100000"/>
        </a:lnSpc>
        <a:spcBef>
          <a:spcPts val="0"/>
        </a:spcBef>
        <a:spcAft>
          <a:spcPts val="0"/>
        </a:spcAft>
        <a:buNone/>
        <a:tabLst/>
        <a:defRPr lang="it-IT" sz="2400" b="0" i="0" u="none" strike="noStrike" kern="1200" cap="all" spc="0" baseline="0">
          <a:ln>
            <a:noFill/>
          </a:ln>
          <a:solidFill>
            <a:srgbClr val="FFFFFF"/>
          </a:solidFill>
          <a:highlight>
            <a:scrgbClr r="0" g="0" b="0">
              <a:alpha val="0"/>
            </a:scrgbClr>
          </a:highlight>
          <a:latin typeface="Calibri Light"/>
          <a:ea typeface="Microsoft YaHei" pitchFamily="2"/>
          <a:cs typeface="Mangal" pitchFamily="2"/>
        </a:defRPr>
      </a:lvl1pPr>
    </p:titleStyle>
    <p:bodyStyle>
      <a:lvl1pPr lvl="0" algn="l">
        <a:buSzPct val="45000"/>
        <a:buFont typeface="StarSymbol"/>
        <a:buChar char="●"/>
        <a:tabLst/>
        <a:defRPr lang="it-IT" sz="1600" b="0" i="0" u="none" strike="noStrike" cap="none" spc="0" baseline="0">
          <a:solidFill>
            <a:srgbClr val="FFFFFF"/>
          </a:solidFill>
          <a:latin typeface="Calibri"/>
        </a:defRPr>
      </a:lvl1pPr>
      <a:lvl2pPr lvl="1" algn="l">
        <a:buSzPct val="75000"/>
        <a:buFont typeface="StarSymbol"/>
        <a:buChar char="–"/>
        <a:tabLst/>
        <a:defRPr lang="it-IT" sz="1600" b="0" i="0" u="none" strike="noStrike" cap="none" spc="0" baseline="0">
          <a:solidFill>
            <a:srgbClr val="FFFFFF"/>
          </a:solidFill>
          <a:latin typeface="Calibri"/>
        </a:defRPr>
      </a:lvl2pPr>
      <a:lvl3pPr lvl="2" algn="l">
        <a:buSzPct val="45000"/>
        <a:buFont typeface="StarSymbol"/>
        <a:buChar char="●"/>
        <a:tabLst/>
        <a:defRPr lang="it-IT" sz="1600" b="0" i="0" u="none" strike="noStrike" cap="none" spc="0" baseline="0">
          <a:solidFill>
            <a:srgbClr val="FFFFFF"/>
          </a:solidFill>
          <a:latin typeface="Calibri"/>
        </a:defRPr>
      </a:lvl3pPr>
      <a:lvl4pPr lvl="3" algn="l">
        <a:buSzPct val="75000"/>
        <a:buFont typeface="StarSymbol"/>
        <a:buChar char="–"/>
        <a:tabLst/>
        <a:defRPr lang="it-IT" sz="1600" b="0" i="0" u="none" strike="noStrike" cap="none" spc="0" baseline="0">
          <a:solidFill>
            <a:srgbClr val="FFFFFF"/>
          </a:solidFill>
          <a:latin typeface="Calibri"/>
        </a:defRPr>
      </a:lvl4pPr>
      <a:lvl5pPr lvl="4" algn="l">
        <a:buSzPct val="45000"/>
        <a:buFont typeface="StarSymbol"/>
        <a:buChar char="●"/>
        <a:tabLst/>
        <a:defRPr lang="it-IT" sz="1600" b="0" i="0" u="none" strike="noStrike" cap="none" spc="0" baseline="0">
          <a:solidFill>
            <a:srgbClr val="FFFFFF"/>
          </a:solidFill>
          <a:latin typeface="Calibri"/>
        </a:defRPr>
      </a:lvl5pPr>
      <a:lvl6pPr lvl="5" algn="l">
        <a:buSzPct val="45000"/>
        <a:buFont typeface="StarSymbol"/>
        <a:buChar char="●"/>
        <a:tabLst/>
        <a:defRPr lang="it-IT" sz="1600" b="0" i="0" u="none" strike="noStrike" cap="none" spc="0" baseline="0">
          <a:solidFill>
            <a:srgbClr val="FFFFFF"/>
          </a:solidFill>
          <a:latin typeface="Calibri"/>
        </a:defRPr>
      </a:lvl6pPr>
      <a:lvl7pPr marL="0" marR="0" lvl="0" indent="0" algn="l" rtl="0" hangingPunct="1">
        <a:lnSpc>
          <a:spcPct val="100000"/>
        </a:lnSpc>
        <a:spcBef>
          <a:spcPts val="0"/>
        </a:spcBef>
        <a:spcAft>
          <a:spcPts val="1001"/>
        </a:spcAft>
        <a:buNone/>
        <a:tabLst>
          <a:tab pos="0" algn="l"/>
        </a:tabLst>
        <a:defRPr lang="it-IT" sz="1600" b="0" i="0" u="none" strike="noStrike" cap="none" spc="0" baseline="0">
          <a:solidFill>
            <a:srgbClr val="FFFFFF"/>
          </a:solidFill>
          <a:latin typeface="Calibri"/>
        </a:defRPr>
      </a:lvl7pPr>
      <a:lvl8pPr marL="0" marR="0" lvl="7" indent="0">
        <a:buSzPct val="45000"/>
        <a:buFont typeface="StarSymbol"/>
        <a:buChar char="●"/>
        <a:tabLst/>
        <a:defRPr lang="it-IT" sz="1600" b="0" i="0" u="none" strike="noStrike" cap="none" spc="0" baseline="0">
          <a:solidFill>
            <a:srgbClr val="FFFFFF"/>
          </a:solidFill>
          <a:latin typeface="Calibri"/>
        </a:defRPr>
      </a:lvl8pPr>
      <a:lvl9pPr marL="0" marR="0" lvl="8" indent="0">
        <a:buSzPct val="45000"/>
        <a:buFont typeface="StarSymbol"/>
        <a:buChar char="●"/>
        <a:tabLst/>
        <a:defRPr lang="it-IT" sz="1400" b="0" i="0" u="none" strike="noStrike" cap="none" spc="0" baseline="0">
          <a:solidFill>
            <a:srgbClr val="FFFFFF"/>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0.gif"/><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7.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39.jp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8421" y="347279"/>
            <a:ext cx="8116779" cy="260284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8000" b="1" i="1" dirty="0">
                <a:latin typeface="Castellar" pitchFamily="18"/>
              </a:rPr>
              <a:t>MITI </a:t>
            </a:r>
            <a:r>
              <a:rPr lang="it-IT" sz="8000" i="1" dirty="0">
                <a:latin typeface="Castellar" pitchFamily="18"/>
              </a:rPr>
              <a:t>&amp;</a:t>
            </a:r>
            <a:r>
              <a:rPr lang="it-IT" sz="8000" b="1" i="1" dirty="0">
                <a:latin typeface="Castellar" pitchFamily="18"/>
              </a:rPr>
              <a:t> LEGGENDE…</a:t>
            </a:r>
          </a:p>
        </p:txBody>
      </p:sp>
      <p:sp>
        <p:nvSpPr>
          <p:cNvPr id="3" name="Sottotitolo 2"/>
          <p:cNvSpPr txBox="1">
            <a:spLocks noGrp="1"/>
          </p:cNvSpPr>
          <p:nvPr>
            <p:ph type="subTitle" idx="4294967295"/>
          </p:nvPr>
        </p:nvSpPr>
        <p:spPr>
          <a:xfrm>
            <a:off x="407368" y="3573016"/>
            <a:ext cx="11592000" cy="1800000"/>
          </a:xfrm>
        </p:spPr>
        <p:txBody>
          <a:bodyPr wrap="square" lIns="91440" tIns="45720" rIns="91440" bIns="4572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r">
              <a:spcBef>
                <a:spcPts val="0"/>
              </a:spcBef>
              <a:spcAft>
                <a:spcPts val="1001"/>
              </a:spcAft>
              <a:buNone/>
              <a:tabLst>
                <a:tab pos="0" algn="l"/>
              </a:tabLst>
            </a:pPr>
            <a:r>
              <a:rPr lang="it-IT" sz="14400" b="1" i="1" cap="all" dirty="0" smtClean="0">
                <a:latin typeface="Castellar" pitchFamily="18"/>
              </a:rPr>
              <a:t>...</a:t>
            </a:r>
            <a:r>
              <a:rPr lang="it-IT" sz="6600" b="1" i="1" cap="all" dirty="0" smtClean="0">
                <a:latin typeface="Castellar" pitchFamily="18"/>
              </a:rPr>
              <a:t>Nella </a:t>
            </a:r>
            <a:r>
              <a:rPr lang="it-IT" sz="6600" b="1" i="1" cap="all" dirty="0">
                <a:latin typeface="Castellar" pitchFamily="18"/>
              </a:rPr>
              <a:t>fisica</a:t>
            </a:r>
          </a:p>
          <a:p>
            <a:pPr marL="0" lvl="0" indent="0" algn="r">
              <a:spcBef>
                <a:spcPts val="0"/>
              </a:spcBef>
              <a:spcAft>
                <a:spcPts val="1001"/>
              </a:spcAft>
              <a:buNone/>
              <a:tabLst>
                <a:tab pos="0" algn="l"/>
              </a:tabLst>
            </a:pPr>
            <a:endParaRPr lang="it-IT" sz="6400" cap="all" dirty="0">
              <a:latin typeface="Castellar" pitchFamily="18"/>
            </a:endParaRPr>
          </a:p>
          <a:p>
            <a:pPr marL="0" lvl="0" indent="0" algn="r">
              <a:spcBef>
                <a:spcPts val="0"/>
              </a:spcBef>
              <a:spcAft>
                <a:spcPts val="1001"/>
              </a:spcAft>
              <a:buNone/>
              <a:tabLst>
                <a:tab pos="0" algn="l"/>
              </a:tabLst>
            </a:pPr>
            <a:endParaRPr lang="it-IT" sz="6400" cap="all" dirty="0">
              <a:latin typeface="Castellar" pitchFamily="18"/>
            </a:endParaRPr>
          </a:p>
          <a:p>
            <a:pPr marL="0" lvl="0" indent="0" algn="ctr">
              <a:lnSpc>
                <a:spcPct val="107000"/>
              </a:lnSpc>
              <a:spcBef>
                <a:spcPts val="0"/>
              </a:spcBef>
              <a:spcAft>
                <a:spcPts val="799"/>
              </a:spcAft>
              <a:buNone/>
              <a:tabLst>
                <a:tab pos="0" algn="l"/>
              </a:tabLst>
            </a:pPr>
            <a:endParaRPr lang="it-IT" sz="6400" cap="all" dirty="0">
              <a:latin typeface="Calibri" pitchFamily="34"/>
              <a:cs typeface="Times New Roman" pitchFamily="18"/>
            </a:endParaRPr>
          </a:p>
          <a:p>
            <a:pPr marL="0" lvl="0" indent="0" algn="ctr">
              <a:lnSpc>
                <a:spcPct val="107000"/>
              </a:lnSpc>
              <a:spcBef>
                <a:spcPts val="0"/>
              </a:spcBef>
              <a:spcAft>
                <a:spcPts val="799"/>
              </a:spcAft>
              <a:buNone/>
              <a:tabLst>
                <a:tab pos="0" algn="l"/>
              </a:tabLst>
            </a:pPr>
            <a:endParaRPr lang="it-IT" sz="6400" cap="all" dirty="0">
              <a:latin typeface="Calibri" pitchFamily="34"/>
              <a:cs typeface="Times New Roman" pitchFamily="18"/>
            </a:endParaRPr>
          </a:p>
          <a:p>
            <a:pPr marL="0" lvl="0" indent="0" algn="ctr">
              <a:lnSpc>
                <a:spcPct val="107000"/>
              </a:lnSpc>
              <a:spcBef>
                <a:spcPts val="0"/>
              </a:spcBef>
              <a:spcAft>
                <a:spcPts val="799"/>
              </a:spcAft>
              <a:buNone/>
              <a:tabLst>
                <a:tab pos="0" algn="l"/>
              </a:tabLst>
            </a:pPr>
            <a:endParaRPr lang="it-IT" sz="6400" cap="all" dirty="0">
              <a:latin typeface="Calibri" pitchFamily="34"/>
              <a:cs typeface="Times New Roman" pitchFamily="18"/>
            </a:endParaRPr>
          </a:p>
          <a:p>
            <a:pPr marL="0" lvl="0" indent="0">
              <a:lnSpc>
                <a:spcPct val="107000"/>
              </a:lnSpc>
              <a:spcBef>
                <a:spcPts val="0"/>
              </a:spcBef>
              <a:spcAft>
                <a:spcPts val="799"/>
              </a:spcAft>
              <a:buNone/>
              <a:tabLst>
                <a:tab pos="0" algn="l"/>
              </a:tabLst>
            </a:pPr>
            <a:r>
              <a:rPr lang="it-IT" sz="6400" cap="all" dirty="0">
                <a:latin typeface="Calibri" pitchFamily="34"/>
                <a:cs typeface="Times New Roman" pitchFamily="18"/>
              </a:rPr>
              <a:t>Questo progetto è stato realizzato nell’ambito di un percorsi di Alternanza Scuola Lavoro coordinato dal Dipartimento di Fisica e Scienze della Terra dell’Ateneo di Parma, tutor scolastico Prof. Roberta </a:t>
            </a:r>
            <a:r>
              <a:rPr lang="it-IT" sz="6400" cap="all" dirty="0" err="1">
                <a:latin typeface="Calibri" pitchFamily="34"/>
                <a:cs typeface="Times New Roman" pitchFamily="18"/>
              </a:rPr>
              <a:t>Sandri</a:t>
            </a:r>
            <a:r>
              <a:rPr lang="it-IT" sz="6400" cap="all" dirty="0">
                <a:latin typeface="Calibri" pitchFamily="34"/>
                <a:cs typeface="Times New Roman" pitchFamily="18"/>
              </a:rPr>
              <a:t>, Tutor accademico Prof. Andrea </a:t>
            </a:r>
            <a:r>
              <a:rPr lang="it-IT" sz="6400" cap="all" dirty="0" err="1">
                <a:latin typeface="Calibri" pitchFamily="34"/>
                <a:cs typeface="Times New Roman" pitchFamily="18"/>
              </a:rPr>
              <a:t>Baraldi</a:t>
            </a:r>
            <a:r>
              <a:rPr lang="it-IT" sz="6400" cap="all" dirty="0">
                <a:latin typeface="Calibri" pitchFamily="34"/>
                <a:cs typeface="Times New Roman" pitchFamily="18"/>
              </a:rPr>
              <a:t> e Prof. Antonella </a:t>
            </a:r>
            <a:r>
              <a:rPr lang="it-IT" sz="6400" cap="all" dirty="0" err="1">
                <a:latin typeface="Calibri" pitchFamily="34"/>
                <a:cs typeface="Times New Roman" pitchFamily="18"/>
              </a:rPr>
              <a:t>Parisini</a:t>
            </a:r>
            <a:r>
              <a:rPr lang="it-IT" sz="6400" cap="all" dirty="0">
                <a:latin typeface="Calibri" pitchFamily="34"/>
                <a:cs typeface="Times New Roman" pitchFamily="18"/>
              </a:rPr>
              <a:t> e si è avvalso delle lezioni della Prof. Rosanna Cappelletti.</a:t>
            </a:r>
          </a:p>
          <a:p>
            <a:pPr marL="0" lvl="0" indent="0" algn="r">
              <a:spcBef>
                <a:spcPts val="0"/>
              </a:spcBef>
              <a:spcAft>
                <a:spcPts val="1001"/>
              </a:spcAft>
              <a:buNone/>
              <a:tabLst>
                <a:tab pos="0" algn="l"/>
              </a:tabLst>
            </a:pPr>
            <a:endParaRPr lang="it-IT" sz="1400" cap="all" dirty="0">
              <a:latin typeface="Castellar" pitchFamily="18"/>
              <a:cs typeface="Times New Roman" pitchFamily="18"/>
            </a:endParaRPr>
          </a:p>
        </p:txBody>
      </p:sp>
      <p:pic>
        <p:nvPicPr>
          <p:cNvPr id="5" name="Immagine 4"/>
          <p:cNvPicPr>
            <a:picLocks noChangeAspect="1"/>
          </p:cNvPicPr>
          <p:nvPr/>
        </p:nvPicPr>
        <p:blipFill>
          <a:blip r:embed="rId3">
            <a:lum/>
            <a:alphaModFix/>
          </a:blip>
          <a:srcRect/>
          <a:stretch>
            <a:fillRect/>
          </a:stretch>
        </p:blipFill>
        <p:spPr>
          <a:xfrm>
            <a:off x="10600327" y="6097599"/>
            <a:ext cx="1447792" cy="600143"/>
          </a:xfrm>
          <a:prstGeom prst="rect">
            <a:avLst/>
          </a:prstGeom>
          <a:noFill/>
          <a:ln>
            <a:noFill/>
          </a:ln>
        </p:spPr>
      </p:pic>
      <p:pic>
        <p:nvPicPr>
          <p:cNvPr id="6" name="Immagine 5"/>
          <p:cNvPicPr>
            <a:picLocks noChangeAspect="1"/>
          </p:cNvPicPr>
          <p:nvPr/>
        </p:nvPicPr>
        <p:blipFill>
          <a:blip r:embed="rId4">
            <a:lum/>
            <a:alphaModFix/>
          </a:blip>
          <a:srcRect l="2431"/>
          <a:stretch>
            <a:fillRect/>
          </a:stretch>
        </p:blipFill>
        <p:spPr>
          <a:xfrm>
            <a:off x="11143080" y="179280"/>
            <a:ext cx="905039" cy="927720"/>
          </a:xfrm>
          <a:prstGeom prst="rect">
            <a:avLst/>
          </a:prstGeom>
          <a:noFill/>
          <a:ln>
            <a:noFill/>
          </a:ln>
        </p:spPr>
      </p:pic>
      <p:pic>
        <p:nvPicPr>
          <p:cNvPr id="7" name="Immagine 6"/>
          <p:cNvPicPr>
            <a:picLocks noChangeAspect="1"/>
          </p:cNvPicPr>
          <p:nvPr/>
        </p:nvPicPr>
        <p:blipFill>
          <a:blip r:embed="rId5">
            <a:lum/>
            <a:alphaModFix/>
          </a:blip>
          <a:srcRect/>
          <a:stretch>
            <a:fillRect/>
          </a:stretch>
        </p:blipFill>
        <p:spPr>
          <a:xfrm>
            <a:off x="8125200" y="372240"/>
            <a:ext cx="2959199" cy="3587760"/>
          </a:xfrm>
          <a:prstGeom prst="rect">
            <a:avLst/>
          </a:prstGeom>
          <a:noFill/>
          <a:ln>
            <a:noFill/>
          </a:ln>
        </p:spPr>
      </p:pic>
      <p:pic>
        <p:nvPicPr>
          <p:cNvPr id="8" name="Immagine 7"/>
          <p:cNvPicPr>
            <a:picLocks noChangeAspect="1"/>
          </p:cNvPicPr>
          <p:nvPr/>
        </p:nvPicPr>
        <p:blipFill>
          <a:blip r:embed="rId6">
            <a:lum/>
            <a:alphaModFix/>
          </a:blip>
          <a:srcRect/>
          <a:stretch>
            <a:fillRect/>
          </a:stretch>
        </p:blipFill>
        <p:spPr>
          <a:xfrm>
            <a:off x="407368" y="2924944"/>
            <a:ext cx="3858479" cy="2314800"/>
          </a:xfrm>
          <a:prstGeom prst="rect">
            <a:avLst/>
          </a:prstGeom>
          <a:noFill/>
          <a:ln>
            <a:noFill/>
          </a:ln>
        </p:spPr>
      </p:pic>
      <p:sp>
        <p:nvSpPr>
          <p:cNvPr id="10" name="Segnaposto testo 3"/>
          <p:cNvSpPr txBox="1">
            <a:spLocks/>
          </p:cNvSpPr>
          <p:nvPr/>
        </p:nvSpPr>
        <p:spPr>
          <a:xfrm>
            <a:off x="232920" y="5693400"/>
            <a:ext cx="9175448" cy="1020960"/>
          </a:xfrm>
          <a:prstGeom prst="rect">
            <a:avLst/>
          </a:prstGeom>
          <a:noFill/>
          <a:ln>
            <a:noFill/>
          </a:ln>
        </p:spPr>
        <p:txBody>
          <a:bodyPr vert="horz" lIns="0" tIns="0" rIns="0" bIns="0"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tabLst/>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marL="0" indent="0">
              <a:spcBef>
                <a:spcPts val="0"/>
              </a:spcBef>
              <a:spcAft>
                <a:spcPts val="1001"/>
              </a:spcAft>
              <a:buNone/>
              <a:tabLst>
                <a:tab pos="0" algn="l"/>
              </a:tabLst>
            </a:pPr>
            <a:r>
              <a:rPr lang="it-IT" sz="1600" dirty="0"/>
              <a:t>Questo progetto è stato realizzato nell’ambito di un percorsi di Alternanza Scuola Lavoro coordinato dal Dipartimento di Scienze Matematiche Fisiche ed Informatiche Fisica dell’Ateneo di Parma: Tutor Scolastico Prof. Roberta </a:t>
            </a:r>
            <a:r>
              <a:rPr lang="it-IT" sz="1600" dirty="0" err="1"/>
              <a:t>Sandri</a:t>
            </a:r>
            <a:r>
              <a:rPr lang="it-IT" sz="1600" dirty="0"/>
              <a:t>, Tutor Accademico: Prof. Andrea </a:t>
            </a:r>
            <a:r>
              <a:rPr lang="it-IT" sz="1600" dirty="0" err="1"/>
              <a:t>Baraldi</a:t>
            </a:r>
            <a:r>
              <a:rPr lang="it-IT" sz="1600" dirty="0"/>
              <a:t> e Prof. Antonella </a:t>
            </a:r>
            <a:r>
              <a:rPr lang="it-IT" sz="1600" dirty="0" err="1"/>
              <a:t>Parisini</a:t>
            </a:r>
            <a:r>
              <a:rPr lang="it-IT" sz="1600" dirty="0"/>
              <a:t>; Lezioni: Prof. Rosanna Capelletti.</a:t>
            </a:r>
          </a:p>
        </p:txBody>
      </p:sp>
      <p:pic>
        <p:nvPicPr>
          <p:cNvPr id="12" name="Immagine 11"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9352400" y="5575600"/>
            <a:ext cx="1247927" cy="1256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0"/>
                                          </p:val>
                                        </p:tav>
                                        <p:tav tm="100000">
                                          <p:val>
                                            <p:strVal val="#ppt_w"/>
                                          </p:val>
                                        </p:tav>
                                      </p:tavLst>
                                    </p:anim>
                                    <p:anim calcmode="lin" valueType="num">
                                      <p:cBhvr>
                                        <p:cTn id="8" dur="500" fill="hold"/>
                                        <p:tgtEl>
                                          <p:spTgt spid="8"/>
                                        </p:tgtEl>
                                        <p:attrNameLst>
                                          <p:attrName>ppt_h</p:attrName>
                                        </p:attrNameLst>
                                      </p:cBhvr>
                                      <p:tavLst>
                                        <p:tav tm="0">
                                          <p:val>
                                            <p:str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Class="entr"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Segnaposto contenuto 4"/>
          <p:cNvPicPr>
            <a:picLocks noChangeAspect="1"/>
          </p:cNvPicPr>
          <p:nvPr/>
        </p:nvPicPr>
        <p:blipFill>
          <a:blip r:embed="rId3">
            <a:lum/>
            <a:alphaModFix/>
          </a:blip>
          <a:srcRect/>
          <a:stretch>
            <a:fillRect/>
          </a:stretch>
        </p:blipFill>
        <p:spPr>
          <a:xfrm>
            <a:off x="4444200" y="1268760"/>
            <a:ext cx="7369200" cy="3085560"/>
          </a:xfrm>
          <a:prstGeom prst="rect">
            <a:avLst/>
          </a:prstGeom>
          <a:noFill/>
          <a:ln>
            <a:noFill/>
          </a:ln>
        </p:spPr>
      </p:pic>
      <p:sp>
        <p:nvSpPr>
          <p:cNvPr id="3" name="Segnaposto testo 3"/>
          <p:cNvSpPr txBox="1">
            <a:spLocks noGrp="1"/>
          </p:cNvSpPr>
          <p:nvPr>
            <p:ph type="body" idx="4294967295"/>
          </p:nvPr>
        </p:nvSpPr>
        <p:spPr>
          <a:xfrm>
            <a:off x="146160" y="792000"/>
            <a:ext cx="4029839" cy="5616000"/>
          </a:xfrm>
        </p:spPr>
        <p:txBody>
          <a:bodyPr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marL="0" lvl="0" indent="0" algn="ctr">
              <a:spcBef>
                <a:spcPts val="0"/>
              </a:spcBef>
              <a:spcAft>
                <a:spcPts val="1001"/>
              </a:spcAft>
              <a:buNone/>
              <a:tabLst>
                <a:tab pos="0" algn="l"/>
              </a:tabLst>
            </a:pPr>
            <a:r>
              <a:rPr lang="it-IT" sz="3200"/>
              <a:t>QUANDO SI ARRABBIAVA FACEVA LEVITARE GLI OGGETTI, INDUCEVA NEI MARINAI VISIONI DI FANTASTICI CASTELLI IN ARIA O IN TERRA PER DISTRARLI E PORTARLI ALLA MORTE</a:t>
            </a:r>
          </a:p>
        </p:txBody>
      </p:sp>
      <p:pic>
        <p:nvPicPr>
          <p:cNvPr id="4" name="Immagine 3"/>
          <p:cNvPicPr>
            <a:picLocks noChangeAspect="1"/>
          </p:cNvPicPr>
          <p:nvPr/>
        </p:nvPicPr>
        <p:blipFill>
          <a:blip r:embed="rId4">
            <a:lum/>
            <a:alphaModFix/>
          </a:blip>
          <a:srcRect l="2431"/>
          <a:stretch>
            <a:fillRect/>
          </a:stretch>
        </p:blipFill>
        <p:spPr>
          <a:xfrm>
            <a:off x="11143080" y="179280"/>
            <a:ext cx="905039" cy="927720"/>
          </a:xfrm>
          <a:prstGeom prst="rect">
            <a:avLst/>
          </a:prstGeom>
          <a:noFill/>
          <a:ln>
            <a:noFill/>
          </a:ln>
        </p:spPr>
      </p:pic>
      <p:pic>
        <p:nvPicPr>
          <p:cNvPr id="5" name="Immagine 4"/>
          <p:cNvPicPr>
            <a:picLocks noChangeAspect="1"/>
          </p:cNvPicPr>
          <p:nvPr/>
        </p:nvPicPr>
        <p:blipFill>
          <a:blip r:embed="rId5">
            <a:lum/>
            <a:alphaModFix/>
          </a:blip>
          <a:srcRect/>
          <a:stretch>
            <a:fillRect/>
          </a:stretch>
        </p:blipFill>
        <p:spPr>
          <a:xfrm>
            <a:off x="10600327" y="6097599"/>
            <a:ext cx="1447792" cy="600143"/>
          </a:xfrm>
          <a:prstGeom prst="rect">
            <a:avLst/>
          </a:prstGeom>
          <a:noFill/>
          <a:ln>
            <a:noFill/>
          </a:ln>
        </p:spPr>
      </p:pic>
      <p:pic>
        <p:nvPicPr>
          <p:cNvPr id="6" name="Immagine 5" descr="http://www2.difest.unipr.it/thifilab/img/logo_unipr.png"/>
          <p:cNvPicPr/>
          <p:nvPr/>
        </p:nvPicPr>
        <p:blipFill>
          <a:blip r:embed="rId6">
            <a:extLst>
              <a:ext uri="{28A0092B-C50C-407E-A947-70E740481C1C}">
                <a14:useLocalDpi xmlns:a14="http://schemas.microsoft.com/office/drawing/2010/main" val="0"/>
              </a:ext>
            </a:extLst>
          </a:blip>
          <a:srcRect/>
          <a:stretch>
            <a:fillRect/>
          </a:stretch>
        </p:blipFill>
        <p:spPr bwMode="auto">
          <a:xfrm>
            <a:off x="10600327" y="45005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 ESEMPI DI miraggi DI FATA MORGANA">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720000" y="1580760"/>
            <a:ext cx="3680639" cy="13712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4800" b="1" i="1">
                <a:latin typeface="Batang" pitchFamily="18"/>
              </a:rPr>
              <a:t> </a:t>
            </a:r>
            <a:r>
              <a:rPr lang="it-IT" sz="4400" b="1" i="1">
                <a:latin typeface="Batang" pitchFamily="18"/>
              </a:rPr>
              <a:t>ESEMPI DI miraggi DI FATA MORGANA</a:t>
            </a:r>
          </a:p>
        </p:txBody>
      </p:sp>
      <p:pic>
        <p:nvPicPr>
          <p:cNvPr id="3" name="Immagine 5"/>
          <p:cNvPicPr>
            <a:picLocks noGrp="1" noChangeAspect="1"/>
          </p:cNvPicPr>
          <p:nvPr>
            <p:ph type="pic" idx="4294967295"/>
          </p:nvPr>
        </p:nvPicPr>
        <p:blipFill>
          <a:blip r:embed="rId3">
            <a:lum/>
            <a:alphaModFix/>
          </a:blip>
          <a:srcRect t="9890" r="126" b="9491"/>
          <a:stretch>
            <a:fillRect/>
          </a:stretch>
        </p:blipFill>
        <p:spPr>
          <a:xfrm>
            <a:off x="5231904" y="2978099"/>
            <a:ext cx="4896000" cy="3671640"/>
          </a:xfrm>
        </p:spPr>
      </p:pic>
      <p:pic>
        <p:nvPicPr>
          <p:cNvPr id="4" name="Segnaposto contenuto 6"/>
          <p:cNvPicPr>
            <a:picLocks noChangeAspect="1"/>
          </p:cNvPicPr>
          <p:nvPr/>
        </p:nvPicPr>
        <p:blipFill>
          <a:blip r:embed="rId4">
            <a:lum/>
            <a:alphaModFix/>
          </a:blip>
          <a:srcRect/>
          <a:stretch>
            <a:fillRect/>
          </a:stretch>
        </p:blipFill>
        <p:spPr>
          <a:xfrm>
            <a:off x="576000" y="3147839"/>
            <a:ext cx="4415400" cy="3332160"/>
          </a:xfrm>
          <a:prstGeom prst="rect">
            <a:avLst/>
          </a:prstGeom>
          <a:noFill/>
          <a:ln>
            <a:noFill/>
          </a:ln>
        </p:spPr>
      </p:pic>
      <p:pic>
        <p:nvPicPr>
          <p:cNvPr id="5" name="Immagine 7"/>
          <p:cNvPicPr>
            <a:picLocks noChangeAspect="1"/>
          </p:cNvPicPr>
          <p:nvPr/>
        </p:nvPicPr>
        <p:blipFill>
          <a:blip r:embed="rId5">
            <a:lum/>
            <a:alphaModFix/>
          </a:blip>
          <a:srcRect/>
          <a:stretch>
            <a:fillRect/>
          </a:stretch>
        </p:blipFill>
        <p:spPr>
          <a:xfrm>
            <a:off x="4655840" y="204120"/>
            <a:ext cx="6367680" cy="3008880"/>
          </a:xfrm>
          <a:prstGeom prst="rect">
            <a:avLst/>
          </a:prstGeom>
          <a:noFill/>
          <a:ln>
            <a:noFill/>
          </a:ln>
        </p:spPr>
      </p:pic>
      <p:pic>
        <p:nvPicPr>
          <p:cNvPr id="6" name="Immagine 5"/>
          <p:cNvPicPr>
            <a:picLocks noChangeAspect="1"/>
          </p:cNvPicPr>
          <p:nvPr/>
        </p:nvPicPr>
        <p:blipFill>
          <a:blip r:embed="rId6">
            <a:lum/>
            <a:alphaModFix/>
          </a:blip>
          <a:srcRect l="2431"/>
          <a:stretch>
            <a:fillRect/>
          </a:stretch>
        </p:blipFill>
        <p:spPr>
          <a:xfrm>
            <a:off x="11143080" y="179280"/>
            <a:ext cx="905039" cy="927720"/>
          </a:xfrm>
          <a:prstGeom prst="rect">
            <a:avLst/>
          </a:prstGeom>
          <a:noFill/>
          <a:ln>
            <a:noFill/>
          </a:ln>
        </p:spPr>
      </p:pic>
      <p:pic>
        <p:nvPicPr>
          <p:cNvPr id="7" name="Immagine 6"/>
          <p:cNvPicPr>
            <a:picLocks noChangeAspect="1"/>
          </p:cNvPicPr>
          <p:nvPr/>
        </p:nvPicPr>
        <p:blipFill>
          <a:blip r:embed="rId7">
            <a:lum/>
            <a:alphaModFix/>
          </a:blip>
          <a:srcRect/>
          <a:stretch>
            <a:fillRect/>
          </a:stretch>
        </p:blipFill>
        <p:spPr>
          <a:xfrm>
            <a:off x="10600327" y="6097599"/>
            <a:ext cx="1447792" cy="600143"/>
          </a:xfrm>
          <a:prstGeom prst="rect">
            <a:avLst/>
          </a:prstGeom>
          <a:noFill/>
          <a:ln>
            <a:noFill/>
          </a:ln>
        </p:spPr>
      </p:pic>
      <p:pic>
        <p:nvPicPr>
          <p:cNvPr id="8" name="Immagine 7" descr="http://www2.difest.unipr.it/thifilab/img/logo_unipr.png"/>
          <p:cNvPicPr/>
          <p:nvPr/>
        </p:nvPicPr>
        <p:blipFill>
          <a:blip r:embed="rId8">
            <a:extLst>
              <a:ext uri="{28A0092B-C50C-407E-A947-70E740481C1C}">
                <a14:useLocalDpi xmlns:a14="http://schemas.microsoft.com/office/drawing/2010/main" val="0"/>
              </a:ext>
            </a:extLst>
          </a:blip>
          <a:srcRect/>
          <a:stretch>
            <a:fillRect/>
          </a:stretch>
        </p:blipFill>
        <p:spPr bwMode="auto">
          <a:xfrm>
            <a:off x="10600327" y="45005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2" name="Segnaposto immagine 1"/>
          <p:cNvPicPr>
            <a:picLocks noGrp="1" noChangeAspect="1"/>
          </p:cNvPicPr>
          <p:nvPr>
            <p:ph type="pic" idx="4294967295"/>
          </p:nvPr>
        </p:nvPicPr>
        <p:blipFill>
          <a:blip r:embed="rId3">
            <a:lum/>
            <a:alphaModFix/>
          </a:blip>
          <a:srcRect/>
          <a:stretch>
            <a:fillRect/>
          </a:stretch>
        </p:blipFill>
        <p:spPr>
          <a:xfrm>
            <a:off x="6456040" y="201212"/>
            <a:ext cx="4320000" cy="3472919"/>
          </a:xfrm>
        </p:spPr>
      </p:pic>
      <p:sp>
        <p:nvSpPr>
          <p:cNvPr id="3" name="Titolo 2"/>
          <p:cNvSpPr txBox="1">
            <a:spLocks noGrp="1"/>
          </p:cNvSpPr>
          <p:nvPr>
            <p:ph type="title" idx="4294967295"/>
          </p:nvPr>
        </p:nvSpPr>
        <p:spPr>
          <a:xfrm>
            <a:off x="527040" y="1760400"/>
            <a:ext cx="4224960" cy="447156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200" cap="none">
                <a:latin typeface="Calibri" pitchFamily="34"/>
              </a:rPr>
              <a:t>I miraggi di Fata Morgana sono fenomeni ottici. Avvengono  in condizioni di tempo sereno, quando può capitare che uno strato d'aria molto più calda sovrasti uno strato di aria più fredda.</a:t>
            </a:r>
            <a:br>
              <a:rPr lang="it-IT" sz="3200" cap="none">
                <a:latin typeface="Calibri" pitchFamily="34"/>
              </a:rPr>
            </a:br>
            <a:r>
              <a:rPr lang="it-IT" sz="3200" cap="none">
                <a:latin typeface="Calibri" pitchFamily="34"/>
              </a:rPr>
              <a:t>(si riflette verso il basso)</a:t>
            </a:r>
          </a:p>
        </p:txBody>
      </p:sp>
      <p:sp>
        <p:nvSpPr>
          <p:cNvPr id="4" name="Titolo 3"/>
          <p:cNvSpPr txBox="1">
            <a:spLocks noGrp="1"/>
          </p:cNvSpPr>
          <p:nvPr>
            <p:ph type="title" idx="4294967295"/>
          </p:nvPr>
        </p:nvSpPr>
        <p:spPr>
          <a:xfrm>
            <a:off x="360000" y="356760"/>
            <a:ext cx="5112000" cy="13712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4000" b="1" cap="none">
                <a:latin typeface="Calibri"/>
              </a:rPr>
              <a:t>MIRAGGIO INFERIORE</a:t>
            </a:r>
          </a:p>
        </p:txBody>
      </p:sp>
      <p:pic>
        <p:nvPicPr>
          <p:cNvPr id="5" name="Immagine 4"/>
          <p:cNvPicPr>
            <a:picLocks noChangeAspect="1"/>
          </p:cNvPicPr>
          <p:nvPr/>
        </p:nvPicPr>
        <p:blipFill>
          <a:blip r:embed="rId4">
            <a:lum/>
            <a:alphaModFix/>
          </a:blip>
          <a:srcRect/>
          <a:stretch>
            <a:fillRect/>
          </a:stretch>
        </p:blipFill>
        <p:spPr>
          <a:xfrm>
            <a:off x="5466386" y="3878858"/>
            <a:ext cx="4824000" cy="2833920"/>
          </a:xfrm>
          <a:prstGeom prst="rect">
            <a:avLst/>
          </a:prstGeom>
          <a:noFill/>
          <a:ln>
            <a:noFill/>
          </a:ln>
        </p:spPr>
      </p:pic>
      <p:pic>
        <p:nvPicPr>
          <p:cNvPr id="6" name="Immagine 5"/>
          <p:cNvPicPr>
            <a:picLocks noChangeAspect="1"/>
          </p:cNvPicPr>
          <p:nvPr/>
        </p:nvPicPr>
        <p:blipFill>
          <a:blip r:embed="rId5">
            <a:lum/>
            <a:alphaModFix/>
          </a:blip>
          <a:srcRect l="2431"/>
          <a:stretch>
            <a:fillRect/>
          </a:stretch>
        </p:blipFill>
        <p:spPr>
          <a:xfrm>
            <a:off x="11143080" y="179280"/>
            <a:ext cx="905039" cy="927720"/>
          </a:xfrm>
          <a:prstGeom prst="rect">
            <a:avLst/>
          </a:prstGeom>
          <a:noFill/>
          <a:ln>
            <a:noFill/>
          </a:ln>
        </p:spPr>
      </p:pic>
      <p:pic>
        <p:nvPicPr>
          <p:cNvPr id="7" name="Immagine 6"/>
          <p:cNvPicPr>
            <a:picLocks noChangeAspect="1"/>
          </p:cNvPicPr>
          <p:nvPr/>
        </p:nvPicPr>
        <p:blipFill>
          <a:blip r:embed="rId6">
            <a:lum/>
            <a:alphaModFix/>
          </a:blip>
          <a:srcRect/>
          <a:stretch>
            <a:fillRect/>
          </a:stretch>
        </p:blipFill>
        <p:spPr>
          <a:xfrm>
            <a:off x="10600327" y="6097599"/>
            <a:ext cx="1447792" cy="600143"/>
          </a:xfrm>
          <a:prstGeom prst="rect">
            <a:avLst/>
          </a:prstGeom>
          <a:noFill/>
          <a:ln>
            <a:noFill/>
          </a:ln>
        </p:spPr>
      </p:pic>
      <p:pic>
        <p:nvPicPr>
          <p:cNvPr id="8" name="Immagine 7"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10600327" y="45005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60000" y="360000"/>
            <a:ext cx="5256000" cy="13712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4000" b="1" cap="none">
                <a:latin typeface="Calibri"/>
              </a:rPr>
              <a:t>MIRAGGIO SUPERIORE</a:t>
            </a:r>
          </a:p>
        </p:txBody>
      </p:sp>
      <p:pic>
        <p:nvPicPr>
          <p:cNvPr id="3" name="Segnaposto immagine 2"/>
          <p:cNvPicPr>
            <a:picLocks noGrp="1" noChangeAspect="1"/>
          </p:cNvPicPr>
          <p:nvPr>
            <p:ph type="pic" idx="4294967295"/>
          </p:nvPr>
        </p:nvPicPr>
        <p:blipFill>
          <a:blip r:embed="rId3">
            <a:lum/>
            <a:alphaModFix/>
          </a:blip>
          <a:srcRect/>
          <a:stretch>
            <a:fillRect/>
          </a:stretch>
        </p:blipFill>
        <p:spPr>
          <a:xfrm>
            <a:off x="5426999" y="3150446"/>
            <a:ext cx="6168600" cy="3469679"/>
          </a:xfrm>
        </p:spPr>
      </p:pic>
      <p:sp>
        <p:nvSpPr>
          <p:cNvPr id="5" name="CasellaDiTesto 4"/>
          <p:cNvSpPr txBox="1"/>
          <p:nvPr/>
        </p:nvSpPr>
        <p:spPr>
          <a:xfrm>
            <a:off x="228600" y="1556792"/>
            <a:ext cx="4715272" cy="475970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it-IT" sz="2600" b="0" i="0" u="none" strike="noStrike" kern="1200" cap="none" dirty="0">
                <a:ln>
                  <a:noFill/>
                </a:ln>
                <a:solidFill>
                  <a:srgbClr val="FFFFFF"/>
                </a:solidFill>
                <a:latin typeface="Liberation Sans" pitchFamily="18"/>
                <a:ea typeface="Microsoft YaHei" pitchFamily="2"/>
                <a:cs typeface="Mangal" pitchFamily="2"/>
              </a:rPr>
              <a:t>È possibile vedere oasi che in </a:t>
            </a:r>
            <a:endParaRPr lang="it-IT" sz="2600" b="0" i="0" u="none" strike="noStrike" kern="1200" cap="none" dirty="0" smtClean="0">
              <a:ln>
                <a:noFill/>
              </a:ln>
              <a:solidFill>
                <a:srgbClr val="FFFFFF"/>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it-IT" sz="2600" b="0" i="0" u="none" strike="noStrike" kern="1200" cap="none" dirty="0" smtClean="0">
                <a:ln>
                  <a:noFill/>
                </a:ln>
                <a:solidFill>
                  <a:srgbClr val="FFFFFF"/>
                </a:solidFill>
                <a:latin typeface="Liberation Sans" pitchFamily="18"/>
                <a:ea typeface="Microsoft YaHei" pitchFamily="2"/>
                <a:cs typeface="Mangal" pitchFamily="2"/>
              </a:rPr>
              <a:t>realtà </a:t>
            </a:r>
            <a:r>
              <a:rPr lang="it-IT" sz="2600" b="0" i="0" u="none" strike="noStrike" kern="1200" cap="none" dirty="0">
                <a:ln>
                  <a:noFill/>
                </a:ln>
                <a:solidFill>
                  <a:srgbClr val="FFFFFF"/>
                </a:solidFill>
                <a:latin typeface="Liberation Sans" pitchFamily="18"/>
                <a:ea typeface="Microsoft YaHei" pitchFamily="2"/>
                <a:cs typeface="Mangal" pitchFamily="2"/>
              </a:rPr>
              <a:t>si trovano oltre l'orizzonte, </a:t>
            </a:r>
            <a:endParaRPr lang="it-IT" sz="2600" b="0" i="0" u="none" strike="noStrike" kern="1200" cap="none" dirty="0" smtClean="0">
              <a:ln>
                <a:noFill/>
              </a:ln>
              <a:solidFill>
                <a:srgbClr val="FFFFFF"/>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it-IT" sz="2600" b="0" i="0" u="none" strike="noStrike" kern="1200" cap="none" dirty="0" smtClean="0">
                <a:ln>
                  <a:noFill/>
                </a:ln>
                <a:solidFill>
                  <a:srgbClr val="FFFFFF"/>
                </a:solidFill>
                <a:latin typeface="Liberation Sans" pitchFamily="18"/>
                <a:ea typeface="Microsoft YaHei" pitchFamily="2"/>
                <a:cs typeface="Mangal" pitchFamily="2"/>
              </a:rPr>
              <a:t>così </a:t>
            </a:r>
            <a:r>
              <a:rPr lang="it-IT" sz="2600" b="0" i="0" u="none" strike="noStrike" kern="1200" cap="none" dirty="0">
                <a:ln>
                  <a:noFill/>
                </a:ln>
                <a:solidFill>
                  <a:srgbClr val="FFFFFF"/>
                </a:solidFill>
                <a:latin typeface="Liberation Sans" pitchFamily="18"/>
                <a:ea typeface="Microsoft YaHei" pitchFamily="2"/>
                <a:cs typeface="Mangal" pitchFamily="2"/>
              </a:rPr>
              <a:t>come navi capovolte in </a:t>
            </a:r>
            <a:endParaRPr lang="it-IT" sz="2600" b="0" i="0" u="none" strike="noStrike" kern="1200" cap="none" dirty="0" smtClean="0">
              <a:ln>
                <a:noFill/>
              </a:ln>
              <a:solidFill>
                <a:srgbClr val="FFFFFF"/>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it-IT" sz="2600" b="0" i="0" u="none" strike="noStrike" kern="1200" cap="none" dirty="0" smtClean="0">
                <a:ln>
                  <a:noFill/>
                </a:ln>
                <a:solidFill>
                  <a:srgbClr val="FFFFFF"/>
                </a:solidFill>
                <a:latin typeface="Liberation Sans" pitchFamily="18"/>
                <a:ea typeface="Microsoft YaHei" pitchFamily="2"/>
                <a:cs typeface="Mangal" pitchFamily="2"/>
              </a:rPr>
              <a:t>lontananza</a:t>
            </a:r>
            <a:r>
              <a:rPr lang="it-IT" sz="2600" b="0" i="0" u="none" strike="noStrike" kern="1200" cap="none" dirty="0">
                <a:ln>
                  <a:noFill/>
                </a:ln>
                <a:solidFill>
                  <a:srgbClr val="FFFFFF"/>
                </a:solidFill>
                <a:latin typeface="Liberation Sans" pitchFamily="18"/>
                <a:ea typeface="Microsoft YaHei" pitchFamily="2"/>
                <a:cs typeface="Mangal" pitchFamily="2"/>
              </a:rPr>
              <a:t>. In questo caso gli </a:t>
            </a:r>
            <a:endParaRPr lang="it-IT" sz="2600" b="0" i="0" u="none" strike="noStrike" kern="1200" cap="none" dirty="0" smtClean="0">
              <a:ln>
                <a:noFill/>
              </a:ln>
              <a:solidFill>
                <a:srgbClr val="FFFFFF"/>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it-IT" sz="2600" b="0" i="0" u="none" strike="noStrike" kern="1200" cap="none" dirty="0" smtClean="0">
                <a:ln>
                  <a:noFill/>
                </a:ln>
                <a:solidFill>
                  <a:srgbClr val="FFFFFF"/>
                </a:solidFill>
                <a:latin typeface="Liberation Sans" pitchFamily="18"/>
                <a:ea typeface="Microsoft YaHei" pitchFamily="2"/>
                <a:cs typeface="Mangal" pitchFamily="2"/>
              </a:rPr>
              <a:t>strati </a:t>
            </a:r>
            <a:r>
              <a:rPr lang="it-IT" sz="2600" b="0" i="0" u="none" strike="noStrike" kern="1200" cap="none" dirty="0">
                <a:ln>
                  <a:noFill/>
                </a:ln>
                <a:solidFill>
                  <a:srgbClr val="FFFFFF"/>
                </a:solidFill>
                <a:latin typeface="Liberation Sans" pitchFamily="18"/>
                <a:ea typeface="Microsoft YaHei" pitchFamily="2"/>
                <a:cs typeface="Mangal" pitchFamily="2"/>
              </a:rPr>
              <a:t>d'aria a contatto col suolo </a:t>
            </a:r>
            <a:endParaRPr lang="it-IT" sz="2600" b="0" i="0" u="none" strike="noStrike" kern="1200" cap="none" dirty="0" smtClean="0">
              <a:ln>
                <a:noFill/>
              </a:ln>
              <a:solidFill>
                <a:srgbClr val="FFFFFF"/>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it-IT" sz="2600" b="0" i="0" u="none" strike="noStrike" kern="1200" cap="none" dirty="0" smtClean="0">
                <a:ln>
                  <a:noFill/>
                </a:ln>
                <a:solidFill>
                  <a:srgbClr val="FFFFFF"/>
                </a:solidFill>
                <a:latin typeface="Liberation Sans" pitchFamily="18"/>
                <a:ea typeface="Microsoft YaHei" pitchFamily="2"/>
                <a:cs typeface="Mangal" pitchFamily="2"/>
              </a:rPr>
              <a:t>devono </a:t>
            </a:r>
            <a:r>
              <a:rPr lang="it-IT" sz="2600" b="0" i="0" u="none" strike="noStrike" kern="1200" cap="none" dirty="0">
                <a:ln>
                  <a:noFill/>
                </a:ln>
                <a:solidFill>
                  <a:srgbClr val="FFFFFF"/>
                </a:solidFill>
                <a:latin typeface="Liberation Sans" pitchFamily="18"/>
                <a:ea typeface="Microsoft YaHei" pitchFamily="2"/>
                <a:cs typeface="Mangal" pitchFamily="2"/>
              </a:rPr>
              <a:t>essere molto più freddi </a:t>
            </a:r>
            <a:endParaRPr lang="it-IT" sz="2600" b="0" i="0" u="none" strike="noStrike" kern="1200" cap="none" dirty="0" smtClean="0">
              <a:ln>
                <a:noFill/>
              </a:ln>
              <a:solidFill>
                <a:srgbClr val="FFFFFF"/>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it-IT" sz="2600" b="0" i="0" u="none" strike="noStrike" kern="1200" cap="none" dirty="0" smtClean="0">
                <a:ln>
                  <a:noFill/>
                </a:ln>
                <a:solidFill>
                  <a:srgbClr val="FFFFFF"/>
                </a:solidFill>
                <a:latin typeface="Liberation Sans" pitchFamily="18"/>
                <a:ea typeface="Microsoft YaHei" pitchFamily="2"/>
                <a:cs typeface="Mangal" pitchFamily="2"/>
              </a:rPr>
              <a:t>di </a:t>
            </a:r>
            <a:r>
              <a:rPr lang="it-IT" sz="2600" b="0" i="0" u="none" strike="noStrike" kern="1200" cap="none" dirty="0">
                <a:ln>
                  <a:noFill/>
                </a:ln>
                <a:solidFill>
                  <a:srgbClr val="FFFFFF"/>
                </a:solidFill>
                <a:latin typeface="Liberation Sans" pitchFamily="18"/>
                <a:ea typeface="Microsoft YaHei" pitchFamily="2"/>
                <a:cs typeface="Mangal" pitchFamily="2"/>
              </a:rPr>
              <a:t>quelli al di sopra degli occhi </a:t>
            </a:r>
            <a:endParaRPr lang="it-IT" sz="2600" b="0" i="0" u="none" strike="noStrike" kern="1200" cap="none" dirty="0" smtClean="0">
              <a:ln>
                <a:noFill/>
              </a:ln>
              <a:solidFill>
                <a:srgbClr val="FFFFFF"/>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it-IT" sz="2600" b="0" i="0" u="none" strike="noStrike" kern="1200" cap="none" dirty="0" smtClean="0">
                <a:ln>
                  <a:noFill/>
                </a:ln>
                <a:solidFill>
                  <a:srgbClr val="FFFFFF"/>
                </a:solidFill>
                <a:latin typeface="Liberation Sans" pitchFamily="18"/>
                <a:ea typeface="Microsoft YaHei" pitchFamily="2"/>
                <a:cs typeface="Mangal" pitchFamily="2"/>
              </a:rPr>
              <a:t>dell'osservatore</a:t>
            </a:r>
            <a:endParaRPr lang="it-IT" sz="2600" b="0" i="0" u="none" strike="noStrike" kern="1200" cap="none" dirty="0">
              <a:ln>
                <a:noFill/>
              </a:ln>
              <a:solidFill>
                <a:srgbClr val="FFFFFF"/>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it-IT" sz="2600" b="0" i="0" u="none" strike="noStrike" kern="1200" cap="none" dirty="0">
                <a:ln>
                  <a:noFill/>
                </a:ln>
                <a:solidFill>
                  <a:srgbClr val="FFFFFF"/>
                </a:solidFill>
                <a:latin typeface="Liberation Sans" pitchFamily="18"/>
                <a:ea typeface="Microsoft YaHei" pitchFamily="2"/>
                <a:cs typeface="Mangal" pitchFamily="2"/>
              </a:rPr>
              <a:t>(si riflette verso l’alto)</a:t>
            </a:r>
          </a:p>
        </p:txBody>
      </p:sp>
      <p:pic>
        <p:nvPicPr>
          <p:cNvPr id="6" name="Immagine 5"/>
          <p:cNvPicPr>
            <a:picLocks noChangeAspect="1"/>
          </p:cNvPicPr>
          <p:nvPr/>
        </p:nvPicPr>
        <p:blipFill>
          <a:blip r:embed="rId4">
            <a:lum/>
            <a:alphaModFix/>
          </a:blip>
          <a:srcRect/>
          <a:stretch>
            <a:fillRect/>
          </a:stretch>
        </p:blipFill>
        <p:spPr>
          <a:xfrm>
            <a:off x="6528048" y="404664"/>
            <a:ext cx="3456000" cy="2592000"/>
          </a:xfrm>
          <a:prstGeom prst="rect">
            <a:avLst/>
          </a:prstGeom>
          <a:noFill/>
          <a:ln>
            <a:noFill/>
          </a:ln>
        </p:spPr>
      </p:pic>
      <p:pic>
        <p:nvPicPr>
          <p:cNvPr id="7" name="Immagine 6"/>
          <p:cNvPicPr>
            <a:picLocks noChangeAspect="1"/>
          </p:cNvPicPr>
          <p:nvPr/>
        </p:nvPicPr>
        <p:blipFill>
          <a:blip r:embed="rId5">
            <a:lum/>
            <a:alphaModFix/>
          </a:blip>
          <a:srcRect l="2431"/>
          <a:stretch>
            <a:fillRect/>
          </a:stretch>
        </p:blipFill>
        <p:spPr>
          <a:xfrm>
            <a:off x="11143080" y="179280"/>
            <a:ext cx="905039" cy="927720"/>
          </a:xfrm>
          <a:prstGeom prst="rect">
            <a:avLst/>
          </a:prstGeom>
          <a:noFill/>
          <a:ln>
            <a:noFill/>
          </a:ln>
        </p:spPr>
      </p:pic>
      <p:pic>
        <p:nvPicPr>
          <p:cNvPr id="8" name="Immagine 7"/>
          <p:cNvPicPr>
            <a:picLocks noChangeAspect="1"/>
          </p:cNvPicPr>
          <p:nvPr/>
        </p:nvPicPr>
        <p:blipFill>
          <a:blip r:embed="rId6">
            <a:lum/>
            <a:alphaModFix/>
          </a:blip>
          <a:srcRect/>
          <a:stretch>
            <a:fillRect/>
          </a:stretch>
        </p:blipFill>
        <p:spPr>
          <a:xfrm>
            <a:off x="228600" y="6093354"/>
            <a:ext cx="1447792" cy="600143"/>
          </a:xfrm>
          <a:prstGeom prst="rect">
            <a:avLst/>
          </a:prstGeom>
          <a:noFill/>
          <a:ln>
            <a:noFill/>
          </a:ln>
        </p:spPr>
      </p:pic>
      <p:pic>
        <p:nvPicPr>
          <p:cNvPr id="9" name="Immagine 8"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1871861" y="5264747"/>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5" name="Immagine 4"/>
          <p:cNvPicPr>
            <a:picLocks noChangeAspect="1"/>
          </p:cNvPicPr>
          <p:nvPr/>
        </p:nvPicPr>
        <p:blipFill>
          <a:blip r:embed="rId3">
            <a:lum/>
            <a:alphaModFix/>
          </a:blip>
          <a:srcRect/>
          <a:stretch>
            <a:fillRect/>
          </a:stretch>
        </p:blipFill>
        <p:spPr>
          <a:xfrm>
            <a:off x="8112224" y="1359361"/>
            <a:ext cx="3659760" cy="2744639"/>
          </a:xfrm>
          <a:prstGeom prst="rect">
            <a:avLst/>
          </a:prstGeom>
          <a:noFill/>
          <a:ln>
            <a:noFill/>
          </a:ln>
        </p:spPr>
      </p:pic>
      <p:sp>
        <p:nvSpPr>
          <p:cNvPr id="2" name="Titolo 1"/>
          <p:cNvSpPr txBox="1">
            <a:spLocks noGrp="1"/>
          </p:cNvSpPr>
          <p:nvPr>
            <p:ph type="title" idx="4294967295"/>
          </p:nvPr>
        </p:nvSpPr>
        <p:spPr>
          <a:xfrm>
            <a:off x="144000" y="144000"/>
            <a:ext cx="10999080" cy="172800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4400" b="1" i="1" cap="none" dirty="0">
                <a:latin typeface="Batang" pitchFamily="18"/>
              </a:rPr>
              <a:t>DIFFRAZIONE DEI TESSUTI NATURALI </a:t>
            </a:r>
            <a:r>
              <a:rPr lang="it-IT" sz="4400" b="1" i="1" cap="none" dirty="0" smtClean="0">
                <a:latin typeface="Batang" pitchFamily="18"/>
              </a:rPr>
              <a:t/>
            </a:r>
            <a:br>
              <a:rPr lang="it-IT" sz="4400" b="1" i="1" cap="none" dirty="0" smtClean="0">
                <a:latin typeface="Batang" pitchFamily="18"/>
              </a:rPr>
            </a:br>
            <a:r>
              <a:rPr lang="it-IT" sz="4400" b="1" i="1" cap="none" dirty="0" smtClean="0">
                <a:latin typeface="Batang" pitchFamily="18"/>
              </a:rPr>
              <a:t>ED </a:t>
            </a:r>
            <a:r>
              <a:rPr lang="it-IT" sz="4400" b="1" i="1" cap="none" dirty="0">
                <a:latin typeface="Batang" pitchFamily="18"/>
              </a:rPr>
              <a:t>ARTIFICIALI</a:t>
            </a:r>
          </a:p>
        </p:txBody>
      </p:sp>
      <p:pic>
        <p:nvPicPr>
          <p:cNvPr id="3" name="Immagine 2"/>
          <p:cNvPicPr>
            <a:picLocks noChangeAspect="1"/>
          </p:cNvPicPr>
          <p:nvPr/>
        </p:nvPicPr>
        <p:blipFill>
          <a:blip r:embed="rId4">
            <a:lum/>
            <a:alphaModFix/>
          </a:blip>
          <a:srcRect/>
          <a:stretch>
            <a:fillRect/>
          </a:stretch>
        </p:blipFill>
        <p:spPr>
          <a:xfrm>
            <a:off x="8737430" y="4221088"/>
            <a:ext cx="3058920" cy="2448000"/>
          </a:xfrm>
          <a:prstGeom prst="rect">
            <a:avLst/>
          </a:prstGeom>
          <a:noFill/>
          <a:ln>
            <a:noFill/>
          </a:ln>
        </p:spPr>
      </p:pic>
      <p:pic>
        <p:nvPicPr>
          <p:cNvPr id="4" name="Immagine 3"/>
          <p:cNvPicPr>
            <a:picLocks noChangeAspect="1"/>
          </p:cNvPicPr>
          <p:nvPr/>
        </p:nvPicPr>
        <p:blipFill>
          <a:blip r:embed="rId5">
            <a:lum/>
            <a:alphaModFix/>
          </a:blip>
          <a:srcRect/>
          <a:stretch>
            <a:fillRect/>
          </a:stretch>
        </p:blipFill>
        <p:spPr>
          <a:xfrm>
            <a:off x="360000" y="2348880"/>
            <a:ext cx="4198680" cy="2967479"/>
          </a:xfrm>
          <a:prstGeom prst="rect">
            <a:avLst/>
          </a:prstGeom>
          <a:noFill/>
          <a:ln>
            <a:noFill/>
          </a:ln>
        </p:spPr>
      </p:pic>
      <p:pic>
        <p:nvPicPr>
          <p:cNvPr id="6" name="Segnaposto immagine 5"/>
          <p:cNvPicPr>
            <a:picLocks noGrp="1" noChangeAspect="1"/>
          </p:cNvPicPr>
          <p:nvPr>
            <p:ph type="pic" idx="4294967295"/>
          </p:nvPr>
        </p:nvPicPr>
        <p:blipFill>
          <a:blip r:embed="rId6">
            <a:lum/>
            <a:alphaModFix/>
          </a:blip>
          <a:srcRect/>
          <a:stretch>
            <a:fillRect/>
          </a:stretch>
        </p:blipFill>
        <p:spPr>
          <a:xfrm>
            <a:off x="3744000" y="1835640"/>
            <a:ext cx="5400000" cy="3996359"/>
          </a:xfrm>
        </p:spPr>
      </p:pic>
      <p:pic>
        <p:nvPicPr>
          <p:cNvPr id="7" name="Immagine 6"/>
          <p:cNvPicPr>
            <a:picLocks noChangeAspect="1"/>
          </p:cNvPicPr>
          <p:nvPr/>
        </p:nvPicPr>
        <p:blipFill>
          <a:blip r:embed="rId7">
            <a:lum/>
            <a:alphaModFix/>
          </a:blip>
          <a:srcRect l="2431"/>
          <a:stretch>
            <a:fillRect/>
          </a:stretch>
        </p:blipFill>
        <p:spPr>
          <a:xfrm>
            <a:off x="11143080" y="179280"/>
            <a:ext cx="905039" cy="927720"/>
          </a:xfrm>
          <a:prstGeom prst="rect">
            <a:avLst/>
          </a:prstGeom>
          <a:noFill/>
          <a:ln>
            <a:noFill/>
          </a:ln>
        </p:spPr>
      </p:pic>
      <p:pic>
        <p:nvPicPr>
          <p:cNvPr id="8" name="Immagine 7"/>
          <p:cNvPicPr>
            <a:picLocks noChangeAspect="1"/>
          </p:cNvPicPr>
          <p:nvPr/>
        </p:nvPicPr>
        <p:blipFill>
          <a:blip r:embed="rId8">
            <a:lum/>
            <a:alphaModFix/>
          </a:blip>
          <a:srcRect/>
          <a:stretch>
            <a:fillRect/>
          </a:stretch>
        </p:blipFill>
        <p:spPr>
          <a:xfrm>
            <a:off x="191344" y="6040057"/>
            <a:ext cx="1447792" cy="600143"/>
          </a:xfrm>
          <a:prstGeom prst="rect">
            <a:avLst/>
          </a:prstGeom>
          <a:noFill/>
          <a:ln>
            <a:noFill/>
          </a:ln>
        </p:spPr>
      </p:pic>
      <p:pic>
        <p:nvPicPr>
          <p:cNvPr id="9" name="Immagine 8" descr="http://www2.difest.unipr.it/thifilab/img/logo_unipr.png"/>
          <p:cNvPicPr/>
          <p:nvPr/>
        </p:nvPicPr>
        <p:blipFill>
          <a:blip r:embed="rId9">
            <a:extLst>
              <a:ext uri="{28A0092B-C50C-407E-A947-70E740481C1C}">
                <a14:useLocalDpi xmlns:a14="http://schemas.microsoft.com/office/drawing/2010/main" val="0"/>
              </a:ext>
            </a:extLst>
          </a:blip>
          <a:srcRect/>
          <a:stretch>
            <a:fillRect/>
          </a:stretch>
        </p:blipFill>
        <p:spPr bwMode="auto">
          <a:xfrm>
            <a:off x="1744965" y="53256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884520" y="199080"/>
            <a:ext cx="9792000" cy="17384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2800" cap="none">
                <a:latin typeface="Calibri"/>
              </a:rPr>
              <a:t>La DIFFRAZIONE è un fenomeno fisico che avviene quando un’onda incontra un ostacolo e si propaga.</a:t>
            </a:r>
          </a:p>
        </p:txBody>
      </p:sp>
      <p:pic>
        <p:nvPicPr>
          <p:cNvPr id="3" name="Segnaposto immagine 2"/>
          <p:cNvPicPr>
            <a:picLocks noGrp="1" noChangeAspect="1"/>
          </p:cNvPicPr>
          <p:nvPr>
            <p:ph type="pic" idx="4294967295"/>
          </p:nvPr>
        </p:nvPicPr>
        <p:blipFill>
          <a:blip r:embed="rId3">
            <a:lum/>
            <a:alphaModFix/>
          </a:blip>
          <a:srcRect/>
          <a:stretch>
            <a:fillRect/>
          </a:stretch>
        </p:blipFill>
        <p:spPr>
          <a:xfrm>
            <a:off x="383400" y="2088000"/>
            <a:ext cx="5880600" cy="3927960"/>
          </a:xfrm>
        </p:spPr>
      </p:pic>
      <p:sp>
        <p:nvSpPr>
          <p:cNvPr id="4" name="Titolo 3"/>
          <p:cNvSpPr txBox="1">
            <a:spLocks noGrp="1"/>
          </p:cNvSpPr>
          <p:nvPr>
            <p:ph type="title" idx="4294967295"/>
          </p:nvPr>
        </p:nvSpPr>
        <p:spPr>
          <a:xfrm>
            <a:off x="576000" y="5903999"/>
            <a:ext cx="4608000" cy="64800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1800" cap="none">
                <a:latin typeface="Calibri"/>
              </a:rPr>
              <a:t>Esempio di un’onda</a:t>
            </a:r>
          </a:p>
        </p:txBody>
      </p:sp>
      <p:pic>
        <p:nvPicPr>
          <p:cNvPr id="5" name="Immagine 4"/>
          <p:cNvPicPr>
            <a:picLocks noChangeAspect="1"/>
          </p:cNvPicPr>
          <p:nvPr/>
        </p:nvPicPr>
        <p:blipFill>
          <a:blip r:embed="rId4">
            <a:lum/>
            <a:alphaModFix/>
          </a:blip>
          <a:srcRect/>
          <a:stretch>
            <a:fillRect/>
          </a:stretch>
        </p:blipFill>
        <p:spPr>
          <a:xfrm>
            <a:off x="6424327" y="1320840"/>
            <a:ext cx="4176000" cy="4367159"/>
          </a:xfrm>
          <a:prstGeom prst="rect">
            <a:avLst/>
          </a:prstGeom>
          <a:noFill/>
          <a:ln>
            <a:noFill/>
          </a:ln>
        </p:spPr>
      </p:pic>
      <p:pic>
        <p:nvPicPr>
          <p:cNvPr id="6" name="Immagine 5"/>
          <p:cNvPicPr>
            <a:picLocks noChangeAspect="1"/>
          </p:cNvPicPr>
          <p:nvPr/>
        </p:nvPicPr>
        <p:blipFill>
          <a:blip r:embed="rId5">
            <a:lum/>
            <a:alphaModFix/>
          </a:blip>
          <a:srcRect l="2431"/>
          <a:stretch>
            <a:fillRect/>
          </a:stretch>
        </p:blipFill>
        <p:spPr>
          <a:xfrm>
            <a:off x="11143080" y="179280"/>
            <a:ext cx="905039" cy="927720"/>
          </a:xfrm>
          <a:prstGeom prst="rect">
            <a:avLst/>
          </a:prstGeom>
          <a:noFill/>
          <a:ln>
            <a:noFill/>
          </a:ln>
        </p:spPr>
      </p:pic>
      <p:pic>
        <p:nvPicPr>
          <p:cNvPr id="7" name="Immagine 6"/>
          <p:cNvPicPr>
            <a:picLocks noChangeAspect="1"/>
          </p:cNvPicPr>
          <p:nvPr/>
        </p:nvPicPr>
        <p:blipFill>
          <a:blip r:embed="rId6">
            <a:lum/>
            <a:alphaModFix/>
          </a:blip>
          <a:srcRect/>
          <a:stretch>
            <a:fillRect/>
          </a:stretch>
        </p:blipFill>
        <p:spPr>
          <a:xfrm>
            <a:off x="10600327" y="6097599"/>
            <a:ext cx="1447792" cy="600143"/>
          </a:xfrm>
          <a:prstGeom prst="rect">
            <a:avLst/>
          </a:prstGeom>
          <a:noFill/>
          <a:ln>
            <a:noFill/>
          </a:ln>
        </p:spPr>
      </p:pic>
      <p:pic>
        <p:nvPicPr>
          <p:cNvPr id="8" name="Immagine 7"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10600327" y="45005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57559" y="432000"/>
            <a:ext cx="4006440" cy="13712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6000" b="1" i="1" cap="none">
                <a:latin typeface="Calibri"/>
              </a:rPr>
              <a:t>LE FARFALLE</a:t>
            </a:r>
          </a:p>
        </p:txBody>
      </p:sp>
      <p:pic>
        <p:nvPicPr>
          <p:cNvPr id="3" name="Segnaposto immagine 2"/>
          <p:cNvPicPr>
            <a:picLocks noGrp="1" noChangeAspect="1"/>
          </p:cNvPicPr>
          <p:nvPr>
            <p:ph type="pic" idx="4294967295"/>
          </p:nvPr>
        </p:nvPicPr>
        <p:blipFill>
          <a:blip r:embed="rId3">
            <a:lum/>
            <a:alphaModFix/>
          </a:blip>
          <a:srcRect/>
          <a:stretch>
            <a:fillRect/>
          </a:stretch>
        </p:blipFill>
        <p:spPr>
          <a:xfrm>
            <a:off x="5303912" y="908720"/>
            <a:ext cx="5144682" cy="4824536"/>
          </a:xfrm>
        </p:spPr>
      </p:pic>
      <p:sp>
        <p:nvSpPr>
          <p:cNvPr id="6" name="CasellaDiTesto 5"/>
          <p:cNvSpPr txBox="1"/>
          <p:nvPr/>
        </p:nvSpPr>
        <p:spPr>
          <a:xfrm>
            <a:off x="263352" y="1584000"/>
            <a:ext cx="4896544" cy="496800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2400"/>
            </a:pPr>
            <a:r>
              <a:rPr lang="it-IT" sz="2400" b="0" i="0" u="none" strike="noStrike" kern="1200" cap="none" dirty="0">
                <a:ln>
                  <a:noFill/>
                </a:ln>
                <a:solidFill>
                  <a:schemeClr val="bg1"/>
                </a:solidFill>
                <a:ea typeface="Microsoft YaHei" pitchFamily="2"/>
                <a:cs typeface="Mangal" pitchFamily="2"/>
              </a:rPr>
              <a:t>Se osserviamo le ali delle farfalle </a:t>
            </a:r>
            <a:endParaRPr lang="it-IT" sz="2400" b="0" i="0" u="none" strike="noStrike" kern="1200" cap="none" dirty="0" smtClean="0">
              <a:ln>
                <a:noFill/>
              </a:ln>
              <a:solidFill>
                <a:schemeClr val="bg1"/>
              </a:solidFill>
              <a:ea typeface="Microsoft YaHei" pitchFamily="2"/>
              <a:cs typeface="Mangal" pitchFamily="2"/>
            </a:endParaRP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al </a:t>
            </a:r>
            <a:r>
              <a:rPr lang="it-IT" sz="2400" b="0" i="0" u="none" strike="noStrike" kern="1200" cap="none" dirty="0">
                <a:ln>
                  <a:noFill/>
                </a:ln>
                <a:solidFill>
                  <a:schemeClr val="bg1"/>
                </a:solidFill>
                <a:ea typeface="Microsoft YaHei" pitchFamily="2"/>
                <a:cs typeface="Mangal" pitchFamily="2"/>
              </a:rPr>
              <a:t>microscopio, vedremo che </a:t>
            </a:r>
            <a:r>
              <a:rPr lang="it-IT" sz="2400" b="0" i="0" u="none" strike="noStrike" kern="1200" cap="none" dirty="0" smtClean="0">
                <a:ln>
                  <a:noFill/>
                </a:ln>
                <a:solidFill>
                  <a:schemeClr val="bg1"/>
                </a:solidFill>
                <a:ea typeface="Microsoft YaHei" pitchFamily="2"/>
                <a:cs typeface="Mangal" pitchFamily="2"/>
              </a:rPr>
              <a:t>sono</a:t>
            </a: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 </a:t>
            </a:r>
            <a:r>
              <a:rPr lang="it-IT" sz="2400" b="0" i="0" u="none" strike="noStrike" kern="1200" cap="none" dirty="0">
                <a:ln>
                  <a:noFill/>
                </a:ln>
                <a:solidFill>
                  <a:schemeClr val="bg1"/>
                </a:solidFill>
                <a:ea typeface="Microsoft YaHei" pitchFamily="2"/>
                <a:cs typeface="Mangal" pitchFamily="2"/>
              </a:rPr>
              <a:t>ricoperte di minuscole </a:t>
            </a:r>
            <a:r>
              <a:rPr lang="it-IT" sz="2400" b="0" i="0" u="none" strike="noStrike" kern="1200" cap="none" dirty="0" smtClean="0">
                <a:ln>
                  <a:noFill/>
                </a:ln>
                <a:solidFill>
                  <a:schemeClr val="bg1"/>
                </a:solidFill>
                <a:ea typeface="Microsoft YaHei" pitchFamily="2"/>
                <a:cs typeface="Mangal" pitchFamily="2"/>
              </a:rPr>
              <a:t>scaglie</a:t>
            </a: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 </a:t>
            </a:r>
            <a:r>
              <a:rPr lang="it-IT" sz="2400" b="0" i="0" u="none" strike="noStrike" kern="1200" cap="none" dirty="0">
                <a:ln>
                  <a:noFill/>
                </a:ln>
                <a:solidFill>
                  <a:schemeClr val="bg1"/>
                </a:solidFill>
                <a:ea typeface="Microsoft YaHei" pitchFamily="2"/>
                <a:cs typeface="Mangal" pitchFamily="2"/>
              </a:rPr>
              <a:t>dis­poste secondo un ordine regolare </a:t>
            </a:r>
            <a:endParaRPr lang="it-IT" sz="2400" b="0" i="0" u="none" strike="noStrike" kern="1200" cap="none" dirty="0" smtClean="0">
              <a:ln>
                <a:noFill/>
              </a:ln>
              <a:solidFill>
                <a:schemeClr val="bg1"/>
              </a:solidFill>
              <a:ea typeface="Microsoft YaHei" pitchFamily="2"/>
              <a:cs typeface="Mangal" pitchFamily="2"/>
            </a:endParaRP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che </a:t>
            </a:r>
            <a:r>
              <a:rPr lang="it-IT" sz="2400" b="0" i="0" u="none" strike="noStrike" kern="1200" cap="none" dirty="0">
                <a:ln>
                  <a:noFill/>
                </a:ln>
                <a:solidFill>
                  <a:schemeClr val="bg1"/>
                </a:solidFill>
                <a:ea typeface="Microsoft YaHei" pitchFamily="2"/>
                <a:cs typeface="Mangal" pitchFamily="2"/>
              </a:rPr>
              <a:t>interagiscono con la luce </a:t>
            </a:r>
            <a:r>
              <a:rPr lang="it-IT" sz="2400" b="0" i="0" u="none" strike="noStrike" kern="1200" cap="none" dirty="0" smtClean="0">
                <a:ln>
                  <a:noFill/>
                </a:ln>
                <a:solidFill>
                  <a:schemeClr val="bg1"/>
                </a:solidFill>
                <a:ea typeface="Microsoft YaHei" pitchFamily="2"/>
                <a:cs typeface="Mangal" pitchFamily="2"/>
              </a:rPr>
              <a:t>secondo</a:t>
            </a: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 </a:t>
            </a:r>
            <a:r>
              <a:rPr lang="it-IT" sz="2400" b="0" i="0" u="none" strike="noStrike" kern="1200" cap="none" dirty="0">
                <a:ln>
                  <a:noFill/>
                </a:ln>
                <a:solidFill>
                  <a:schemeClr val="bg1"/>
                </a:solidFill>
                <a:ea typeface="Microsoft YaHei" pitchFamily="2"/>
                <a:cs typeface="Mangal" pitchFamily="2"/>
              </a:rPr>
              <a:t>un fenomeno chiamato diffrazione.</a:t>
            </a:r>
          </a:p>
          <a:p>
            <a:pPr marL="0" marR="0" lvl="0" indent="0" rtl="0" hangingPunct="0">
              <a:lnSpc>
                <a:spcPct val="100000"/>
              </a:lnSpc>
              <a:spcBef>
                <a:spcPts val="0"/>
              </a:spcBef>
              <a:spcAft>
                <a:spcPts val="0"/>
              </a:spcAft>
              <a:buNone/>
              <a:tabLst/>
              <a:defRPr sz="2400"/>
            </a:pPr>
            <a:r>
              <a:rPr lang="it-IT" sz="2400" b="0" i="0" u="none" strike="noStrike" kern="1200" cap="none" dirty="0">
                <a:ln>
                  <a:noFill/>
                </a:ln>
                <a:solidFill>
                  <a:schemeClr val="bg1"/>
                </a:solidFill>
                <a:ea typeface="Microsoft YaHei" pitchFamily="2"/>
                <a:cs typeface="Mangal" pitchFamily="2"/>
              </a:rPr>
              <a:t> le ali delle farfalle non sono </a:t>
            </a:r>
            <a:endParaRPr lang="it-IT" sz="2400" b="0" i="0" u="none" strike="noStrike" kern="1200" cap="none" dirty="0" smtClean="0">
              <a:ln>
                <a:noFill/>
              </a:ln>
              <a:solidFill>
                <a:schemeClr val="bg1"/>
              </a:solidFill>
              <a:ea typeface="Microsoft YaHei" pitchFamily="2"/>
              <a:cs typeface="Mangal" pitchFamily="2"/>
            </a:endParaRP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affatto </a:t>
            </a:r>
            <a:r>
              <a:rPr lang="it-IT" sz="2400" b="0" i="0" u="none" strike="noStrike" kern="1200" cap="none" dirty="0">
                <a:ln>
                  <a:noFill/>
                </a:ln>
                <a:solidFill>
                  <a:schemeClr val="bg1"/>
                </a:solidFill>
                <a:ea typeface="Microsoft YaHei" pitchFamily="2"/>
                <a:cs typeface="Mangal" pitchFamily="2"/>
              </a:rPr>
              <a:t>col­orate di per </a:t>
            </a:r>
            <a:r>
              <a:rPr lang="it-IT" sz="2400" b="0" i="0" u="none" strike="noStrike" kern="1200" cap="none" dirty="0" err="1">
                <a:ln>
                  <a:noFill/>
                </a:ln>
                <a:solidFill>
                  <a:schemeClr val="bg1"/>
                </a:solidFill>
                <a:ea typeface="Microsoft YaHei" pitchFamily="2"/>
                <a:cs typeface="Mangal" pitchFamily="2"/>
              </a:rPr>
              <a:t>sè</a:t>
            </a:r>
            <a:r>
              <a:rPr lang="it-IT" sz="2400" b="0" i="0" u="none" strike="noStrike" kern="1200" cap="none" dirty="0">
                <a:ln>
                  <a:noFill/>
                </a:ln>
                <a:solidFill>
                  <a:schemeClr val="bg1"/>
                </a:solidFill>
                <a:ea typeface="Microsoft YaHei" pitchFamily="2"/>
                <a:cs typeface="Mangal" pitchFamily="2"/>
              </a:rPr>
              <a:t>, </a:t>
            </a:r>
            <a:r>
              <a:rPr lang="it-IT" sz="2400" b="0" i="0" u="none" strike="noStrike" kern="1200" cap="none" dirty="0" smtClean="0">
                <a:ln>
                  <a:noFill/>
                </a:ln>
                <a:solidFill>
                  <a:schemeClr val="bg1"/>
                </a:solidFill>
                <a:ea typeface="Microsoft YaHei" pitchFamily="2"/>
                <a:cs typeface="Mangal" pitchFamily="2"/>
              </a:rPr>
              <a:t>ovvero</a:t>
            </a: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 </a:t>
            </a:r>
            <a:r>
              <a:rPr lang="it-IT" sz="2400" b="0" i="0" u="none" strike="noStrike" kern="1200" cap="none" dirty="0">
                <a:ln>
                  <a:noFill/>
                </a:ln>
                <a:solidFill>
                  <a:schemeClr val="bg1"/>
                </a:solidFill>
                <a:ea typeface="Microsoft YaHei" pitchFamily="2"/>
                <a:cs typeface="Mangal" pitchFamily="2"/>
              </a:rPr>
              <a:t>possono non </a:t>
            </a:r>
            <a:r>
              <a:rPr lang="it-IT" sz="2400" b="0" i="0" u="none" strike="noStrike" kern="1200" cap="none" dirty="0" smtClean="0">
                <a:ln>
                  <a:noFill/>
                </a:ln>
                <a:solidFill>
                  <a:schemeClr val="bg1"/>
                </a:solidFill>
                <a:ea typeface="Microsoft YaHei" pitchFamily="2"/>
                <a:cs typeface="Mangal" pitchFamily="2"/>
              </a:rPr>
              <a:t>contenere </a:t>
            </a:r>
            <a:r>
              <a:rPr lang="it-IT" sz="2400" b="0" i="0" u="none" strike="noStrike" kern="1200" cap="none" dirty="0">
                <a:ln>
                  <a:noFill/>
                </a:ln>
                <a:solidFill>
                  <a:schemeClr val="bg1"/>
                </a:solidFill>
                <a:ea typeface="Microsoft YaHei" pitchFamily="2"/>
                <a:cs typeface="Mangal" pitchFamily="2"/>
              </a:rPr>
              <a:t>alcun </a:t>
            </a:r>
            <a:endParaRPr lang="it-IT" sz="2400" b="0" i="0" u="none" strike="noStrike" kern="1200" cap="none" dirty="0" smtClean="0">
              <a:ln>
                <a:noFill/>
              </a:ln>
              <a:solidFill>
                <a:schemeClr val="bg1"/>
              </a:solidFill>
              <a:ea typeface="Microsoft YaHei" pitchFamily="2"/>
              <a:cs typeface="Mangal" pitchFamily="2"/>
            </a:endParaRP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pigmento (</a:t>
            </a:r>
            <a:r>
              <a:rPr lang="it-IT" sz="2400" b="0" i="0" u="none" strike="noStrike" kern="1200" cap="none" dirty="0">
                <a:ln>
                  <a:noFill/>
                </a:ln>
                <a:solidFill>
                  <a:schemeClr val="bg1"/>
                </a:solidFill>
                <a:ea typeface="Microsoft YaHei" pitchFamily="2"/>
                <a:cs typeface="Mangal" pitchFamily="2"/>
              </a:rPr>
              <a:t>o magari un solo pigmento, </a:t>
            </a:r>
            <a:endParaRPr lang="it-IT" sz="2400" b="0" i="0" u="none" strike="noStrike" kern="1200" cap="none" dirty="0" smtClean="0">
              <a:ln>
                <a:noFill/>
              </a:ln>
              <a:solidFill>
                <a:schemeClr val="bg1"/>
              </a:solidFill>
              <a:ea typeface="Microsoft YaHei" pitchFamily="2"/>
              <a:cs typeface="Mangal" pitchFamily="2"/>
            </a:endParaRPr>
          </a:p>
          <a:p>
            <a:pPr marL="0" marR="0" lvl="0" indent="0" rtl="0" hangingPunct="0">
              <a:lnSpc>
                <a:spcPct val="100000"/>
              </a:lnSpc>
              <a:spcBef>
                <a:spcPts val="0"/>
              </a:spcBef>
              <a:spcAft>
                <a:spcPts val="0"/>
              </a:spcAft>
              <a:buNone/>
              <a:tabLst/>
              <a:defRPr sz="2400"/>
            </a:pPr>
            <a:r>
              <a:rPr lang="it-IT" sz="2400" b="0" i="0" u="none" strike="noStrike" kern="1200" cap="none" dirty="0" smtClean="0">
                <a:ln>
                  <a:noFill/>
                </a:ln>
                <a:solidFill>
                  <a:schemeClr val="bg1"/>
                </a:solidFill>
                <a:ea typeface="Microsoft YaHei" pitchFamily="2"/>
                <a:cs typeface="Mangal" pitchFamily="2"/>
              </a:rPr>
              <a:t>spesso </a:t>
            </a:r>
            <a:r>
              <a:rPr lang="it-IT" sz="2400" b="0" i="0" u="none" strike="noStrike" kern="1200" cap="none" dirty="0">
                <a:ln>
                  <a:noFill/>
                </a:ln>
                <a:solidFill>
                  <a:schemeClr val="bg1"/>
                </a:solidFill>
                <a:ea typeface="Microsoft YaHei" pitchFamily="2"/>
                <a:cs typeface="Mangal" pitchFamily="2"/>
              </a:rPr>
              <a:t>nero</a:t>
            </a:r>
            <a:r>
              <a:rPr lang="it-IT" sz="2400" b="0" i="0" u="none" strike="noStrike" kern="1200" cap="none" dirty="0">
                <a:ln>
                  <a:noFill/>
                </a:ln>
                <a:solidFill>
                  <a:schemeClr val="bg1"/>
                </a:solidFill>
                <a:latin typeface="Liberation Sans" pitchFamily="18"/>
                <a:ea typeface="Microsoft YaHei" pitchFamily="2"/>
                <a:cs typeface="Mangal" pitchFamily="2"/>
              </a:rPr>
              <a:t>)</a:t>
            </a:r>
          </a:p>
        </p:txBody>
      </p:sp>
      <p:pic>
        <p:nvPicPr>
          <p:cNvPr id="5" name="Immagine 4"/>
          <p:cNvPicPr>
            <a:picLocks noChangeAspect="1"/>
          </p:cNvPicPr>
          <p:nvPr/>
        </p:nvPicPr>
        <p:blipFill>
          <a:blip r:embed="rId4">
            <a:lum/>
            <a:alphaModFix/>
          </a:blip>
          <a:srcRect l="2431"/>
          <a:stretch>
            <a:fillRect/>
          </a:stretch>
        </p:blipFill>
        <p:spPr>
          <a:xfrm>
            <a:off x="11143080" y="179280"/>
            <a:ext cx="905039" cy="927720"/>
          </a:xfrm>
          <a:prstGeom prst="rect">
            <a:avLst/>
          </a:prstGeom>
          <a:noFill/>
          <a:ln>
            <a:noFill/>
          </a:ln>
        </p:spPr>
      </p:pic>
      <p:pic>
        <p:nvPicPr>
          <p:cNvPr id="7" name="Immagine 6"/>
          <p:cNvPicPr>
            <a:picLocks noChangeAspect="1"/>
          </p:cNvPicPr>
          <p:nvPr/>
        </p:nvPicPr>
        <p:blipFill>
          <a:blip r:embed="rId5">
            <a:lum/>
            <a:alphaModFix/>
          </a:blip>
          <a:srcRect/>
          <a:stretch>
            <a:fillRect/>
          </a:stretch>
        </p:blipFill>
        <p:spPr>
          <a:xfrm>
            <a:off x="10600327" y="6097599"/>
            <a:ext cx="1447792" cy="600143"/>
          </a:xfrm>
          <a:prstGeom prst="rect">
            <a:avLst/>
          </a:prstGeom>
          <a:noFill/>
          <a:ln>
            <a:noFill/>
          </a:ln>
        </p:spPr>
      </p:pic>
      <p:pic>
        <p:nvPicPr>
          <p:cNvPr id="8" name="Immagine 7" descr="http://www2.difest.unipr.it/thifilab/img/logo_unipr.png"/>
          <p:cNvPicPr/>
          <p:nvPr/>
        </p:nvPicPr>
        <p:blipFill>
          <a:blip r:embed="rId6">
            <a:extLst>
              <a:ext uri="{28A0092B-C50C-407E-A947-70E740481C1C}">
                <a14:useLocalDpi xmlns:a14="http://schemas.microsoft.com/office/drawing/2010/main" val="0"/>
              </a:ext>
            </a:extLst>
          </a:blip>
          <a:srcRect/>
          <a:stretch>
            <a:fillRect/>
          </a:stretch>
        </p:blipFill>
        <p:spPr bwMode="auto">
          <a:xfrm>
            <a:off x="10600327" y="45005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572760"/>
            <a:ext cx="3888000" cy="12992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6000" b="1" i="1" cap="none">
                <a:latin typeface="Calibri"/>
              </a:rPr>
              <a:t>RAGNATELE</a:t>
            </a:r>
          </a:p>
        </p:txBody>
      </p:sp>
      <p:sp>
        <p:nvSpPr>
          <p:cNvPr id="5" name="CasellaDiTesto 4"/>
          <p:cNvSpPr txBox="1"/>
          <p:nvPr/>
        </p:nvSpPr>
        <p:spPr>
          <a:xfrm>
            <a:off x="5441504" y="620688"/>
            <a:ext cx="5544616" cy="2880320"/>
          </a:xfrm>
          <a:prstGeom prst="rect">
            <a:avLst/>
          </a:prstGeom>
          <a:noFill/>
          <a:ln>
            <a:noFill/>
          </a:ln>
        </p:spPr>
        <p:txBody>
          <a:bodyPr vert="horz" wrap="none" lIns="90000" tIns="45000" rIns="90000" bIns="45000" anchorCtr="0" compatLnSpc="0"/>
          <a:lstStyle/>
          <a:p>
            <a:pPr lvl="0" hangingPunct="0">
              <a:defRPr sz="2400"/>
            </a:pPr>
            <a:r>
              <a:rPr lang="it-IT" sz="2400" dirty="0">
                <a:solidFill>
                  <a:schemeClr val="bg1"/>
                </a:solidFill>
                <a:latin typeface="+mj-lt"/>
                <a:ea typeface="Microsoft YaHei" pitchFamily="2"/>
                <a:cs typeface="Mangal" pitchFamily="2"/>
              </a:rPr>
              <a:t>L'origine del fenomeno descritto in </a:t>
            </a:r>
            <a:r>
              <a:rPr lang="it-IT" sz="2400" dirty="0" smtClean="0">
                <a:solidFill>
                  <a:schemeClr val="bg1"/>
                </a:solidFill>
                <a:latin typeface="+mj-lt"/>
                <a:ea typeface="Microsoft YaHei" pitchFamily="2"/>
                <a:cs typeface="Mangal" pitchFamily="2"/>
              </a:rPr>
              <a:t>queste</a:t>
            </a:r>
          </a:p>
          <a:p>
            <a:pPr lvl="0" hangingPunct="0">
              <a:defRPr sz="2400"/>
            </a:pPr>
            <a:r>
              <a:rPr lang="it-IT" sz="2400" dirty="0" smtClean="0">
                <a:solidFill>
                  <a:schemeClr val="bg1"/>
                </a:solidFill>
                <a:latin typeface="+mj-lt"/>
                <a:ea typeface="Microsoft YaHei" pitchFamily="2"/>
                <a:cs typeface="Mangal" pitchFamily="2"/>
              </a:rPr>
              <a:t> </a:t>
            </a:r>
            <a:r>
              <a:rPr lang="it-IT" sz="2400" dirty="0">
                <a:solidFill>
                  <a:schemeClr val="bg1"/>
                </a:solidFill>
                <a:latin typeface="+mj-lt"/>
                <a:ea typeface="Microsoft YaHei" pitchFamily="2"/>
                <a:cs typeface="Mangal" pitchFamily="2"/>
              </a:rPr>
              <a:t>immagini è principalmente riconducibile </a:t>
            </a:r>
            <a:endParaRPr lang="it-IT" sz="2400" dirty="0" smtClean="0">
              <a:solidFill>
                <a:schemeClr val="bg1"/>
              </a:solidFill>
              <a:latin typeface="+mj-lt"/>
              <a:ea typeface="Microsoft YaHei" pitchFamily="2"/>
              <a:cs typeface="Mangal" pitchFamily="2"/>
            </a:endParaRPr>
          </a:p>
          <a:p>
            <a:pPr lvl="0" hangingPunct="0">
              <a:defRPr sz="2400"/>
            </a:pPr>
            <a:r>
              <a:rPr lang="it-IT" sz="2400" dirty="0" smtClean="0">
                <a:solidFill>
                  <a:schemeClr val="bg1"/>
                </a:solidFill>
                <a:latin typeface="+mj-lt"/>
                <a:ea typeface="Microsoft YaHei" pitchFamily="2"/>
                <a:cs typeface="Mangal" pitchFamily="2"/>
              </a:rPr>
              <a:t>alla </a:t>
            </a:r>
            <a:r>
              <a:rPr lang="it-IT" sz="2400" dirty="0">
                <a:solidFill>
                  <a:schemeClr val="bg1"/>
                </a:solidFill>
                <a:latin typeface="+mj-lt"/>
                <a:ea typeface="Microsoft YaHei" pitchFamily="2"/>
                <a:cs typeface="Mangal" pitchFamily="2"/>
              </a:rPr>
              <a:t>diffrazione della luce solare attraverso </a:t>
            </a:r>
            <a:endParaRPr lang="it-IT" sz="2400" dirty="0" smtClean="0">
              <a:solidFill>
                <a:schemeClr val="bg1"/>
              </a:solidFill>
              <a:latin typeface="+mj-lt"/>
              <a:ea typeface="Microsoft YaHei" pitchFamily="2"/>
              <a:cs typeface="Mangal" pitchFamily="2"/>
            </a:endParaRPr>
          </a:p>
          <a:p>
            <a:pPr lvl="0" hangingPunct="0">
              <a:defRPr sz="2400"/>
            </a:pPr>
            <a:r>
              <a:rPr lang="it-IT" sz="2400" dirty="0" smtClean="0">
                <a:solidFill>
                  <a:schemeClr val="bg1"/>
                </a:solidFill>
                <a:latin typeface="+mj-lt"/>
                <a:ea typeface="Microsoft YaHei" pitchFamily="2"/>
                <a:cs typeface="Mangal" pitchFamily="2"/>
              </a:rPr>
              <a:t>i </a:t>
            </a:r>
            <a:r>
              <a:rPr lang="it-IT" sz="2400" dirty="0">
                <a:solidFill>
                  <a:schemeClr val="bg1"/>
                </a:solidFill>
                <a:latin typeface="+mj-lt"/>
                <a:ea typeface="Microsoft YaHei" pitchFamily="2"/>
                <a:cs typeface="Mangal" pitchFamily="2"/>
              </a:rPr>
              <a:t>sottilissimi fili di seta della ragnatela. La </a:t>
            </a:r>
            <a:endParaRPr lang="it-IT" sz="2400" dirty="0" smtClean="0">
              <a:solidFill>
                <a:schemeClr val="bg1"/>
              </a:solidFill>
              <a:latin typeface="+mj-lt"/>
              <a:ea typeface="Microsoft YaHei" pitchFamily="2"/>
              <a:cs typeface="Mangal" pitchFamily="2"/>
            </a:endParaRPr>
          </a:p>
          <a:p>
            <a:pPr lvl="0" hangingPunct="0">
              <a:defRPr sz="2400"/>
            </a:pPr>
            <a:r>
              <a:rPr lang="it-IT" sz="2400" dirty="0" smtClean="0">
                <a:solidFill>
                  <a:schemeClr val="bg1"/>
                </a:solidFill>
                <a:latin typeface="+mj-lt"/>
                <a:ea typeface="Microsoft YaHei" pitchFamily="2"/>
                <a:cs typeface="Mangal" pitchFamily="2"/>
              </a:rPr>
              <a:t>luce </a:t>
            </a:r>
            <a:r>
              <a:rPr lang="it-IT" sz="2400" dirty="0">
                <a:solidFill>
                  <a:schemeClr val="bg1"/>
                </a:solidFill>
                <a:latin typeface="+mj-lt"/>
                <a:ea typeface="Microsoft YaHei" pitchFamily="2"/>
                <a:cs typeface="Mangal" pitchFamily="2"/>
              </a:rPr>
              <a:t>bianca del sole viene infatti separata </a:t>
            </a:r>
            <a:endParaRPr lang="it-IT" sz="2400" dirty="0" smtClean="0">
              <a:solidFill>
                <a:schemeClr val="bg1"/>
              </a:solidFill>
              <a:latin typeface="+mj-lt"/>
              <a:ea typeface="Microsoft YaHei" pitchFamily="2"/>
              <a:cs typeface="Mangal" pitchFamily="2"/>
            </a:endParaRPr>
          </a:p>
          <a:p>
            <a:pPr lvl="0" hangingPunct="0">
              <a:defRPr sz="2400"/>
            </a:pPr>
            <a:r>
              <a:rPr lang="it-IT" sz="2400" dirty="0" smtClean="0">
                <a:solidFill>
                  <a:schemeClr val="bg1"/>
                </a:solidFill>
                <a:latin typeface="+mj-lt"/>
                <a:ea typeface="Microsoft YaHei" pitchFamily="2"/>
                <a:cs typeface="Mangal" pitchFamily="2"/>
              </a:rPr>
              <a:t>nei </a:t>
            </a:r>
            <a:r>
              <a:rPr lang="it-IT" sz="2400" dirty="0">
                <a:solidFill>
                  <a:schemeClr val="bg1"/>
                </a:solidFill>
                <a:latin typeface="+mj-lt"/>
                <a:ea typeface="Microsoft YaHei" pitchFamily="2"/>
                <a:cs typeface="Mangal" pitchFamily="2"/>
              </a:rPr>
              <a:t>colori di cui è composta (come avviene </a:t>
            </a:r>
            <a:endParaRPr lang="it-IT" sz="2400" dirty="0" smtClean="0">
              <a:solidFill>
                <a:schemeClr val="bg1"/>
              </a:solidFill>
              <a:latin typeface="+mj-lt"/>
              <a:ea typeface="Microsoft YaHei" pitchFamily="2"/>
              <a:cs typeface="Mangal" pitchFamily="2"/>
            </a:endParaRPr>
          </a:p>
          <a:p>
            <a:pPr lvl="0" hangingPunct="0">
              <a:defRPr sz="2400"/>
            </a:pPr>
            <a:r>
              <a:rPr lang="it-IT" sz="2400" dirty="0" smtClean="0">
                <a:solidFill>
                  <a:schemeClr val="bg1"/>
                </a:solidFill>
                <a:latin typeface="+mj-lt"/>
                <a:ea typeface="Microsoft YaHei" pitchFamily="2"/>
                <a:cs typeface="Mangal" pitchFamily="2"/>
              </a:rPr>
              <a:t>in </a:t>
            </a:r>
            <a:r>
              <a:rPr lang="it-IT" sz="2400" dirty="0">
                <a:solidFill>
                  <a:schemeClr val="bg1"/>
                </a:solidFill>
                <a:latin typeface="+mj-lt"/>
                <a:ea typeface="Microsoft YaHei" pitchFamily="2"/>
                <a:cs typeface="Mangal" pitchFamily="2"/>
              </a:rPr>
              <a:t>un prisma). </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2060848"/>
            <a:ext cx="5106144" cy="3608342"/>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160" y="3140968"/>
            <a:ext cx="4067175" cy="3114675"/>
          </a:xfrm>
          <a:prstGeom prst="rect">
            <a:avLst/>
          </a:prstGeom>
        </p:spPr>
      </p:pic>
      <p:pic>
        <p:nvPicPr>
          <p:cNvPr id="8" name="Immagine 7"/>
          <p:cNvPicPr>
            <a:picLocks noChangeAspect="1"/>
          </p:cNvPicPr>
          <p:nvPr/>
        </p:nvPicPr>
        <p:blipFill>
          <a:blip r:embed="rId5">
            <a:lum/>
            <a:alphaModFix/>
          </a:blip>
          <a:srcRect l="2431"/>
          <a:stretch>
            <a:fillRect/>
          </a:stretch>
        </p:blipFill>
        <p:spPr>
          <a:xfrm>
            <a:off x="11143080" y="179280"/>
            <a:ext cx="905039" cy="927720"/>
          </a:xfrm>
          <a:prstGeom prst="rect">
            <a:avLst/>
          </a:prstGeom>
          <a:noFill/>
          <a:ln>
            <a:noFill/>
          </a:ln>
        </p:spPr>
      </p:pic>
      <p:pic>
        <p:nvPicPr>
          <p:cNvPr id="9" name="Immagine 8"/>
          <p:cNvPicPr>
            <a:picLocks noChangeAspect="1"/>
          </p:cNvPicPr>
          <p:nvPr/>
        </p:nvPicPr>
        <p:blipFill>
          <a:blip r:embed="rId6">
            <a:lum/>
            <a:alphaModFix/>
          </a:blip>
          <a:srcRect/>
          <a:stretch>
            <a:fillRect/>
          </a:stretch>
        </p:blipFill>
        <p:spPr>
          <a:xfrm>
            <a:off x="191344" y="6097598"/>
            <a:ext cx="1447792" cy="600143"/>
          </a:xfrm>
          <a:prstGeom prst="rect">
            <a:avLst/>
          </a:prstGeom>
          <a:noFill/>
          <a:ln>
            <a:noFill/>
          </a:ln>
        </p:spPr>
      </p:pic>
      <p:pic>
        <p:nvPicPr>
          <p:cNvPr id="10" name="Immagine 9"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5807968" y="5268991"/>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67360" y="648000"/>
            <a:ext cx="3680639" cy="108000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6000" b="1" i="1" cap="none" dirty="0" smtClean="0">
                <a:latin typeface="Calibri"/>
              </a:rPr>
              <a:t>CD e DVD</a:t>
            </a:r>
            <a:endParaRPr lang="it-IT" sz="6000" b="1" i="1" cap="none" dirty="0">
              <a:latin typeface="Calibri"/>
            </a:endParaRPr>
          </a:p>
        </p:txBody>
      </p:sp>
      <p:sp>
        <p:nvSpPr>
          <p:cNvPr id="3" name="CasellaDiTesto 2"/>
          <p:cNvSpPr txBox="1"/>
          <p:nvPr/>
        </p:nvSpPr>
        <p:spPr>
          <a:xfrm>
            <a:off x="5807968" y="556447"/>
            <a:ext cx="5544616" cy="2880320"/>
          </a:xfrm>
          <a:prstGeom prst="rect">
            <a:avLst/>
          </a:prstGeom>
          <a:noFill/>
          <a:ln>
            <a:noFill/>
          </a:ln>
        </p:spPr>
        <p:txBody>
          <a:bodyPr vert="horz" wrap="none" lIns="90000" tIns="45000" rIns="90000" bIns="45000" anchorCtr="0" compatLnSpc="0"/>
          <a:lstStyle/>
          <a:p>
            <a:pPr lvl="0" hangingPunct="0">
              <a:defRPr sz="2400"/>
            </a:pPr>
            <a:r>
              <a:rPr lang="it-IT" sz="2400" dirty="0" smtClean="0">
                <a:latin typeface="Liberation Sans" pitchFamily="18"/>
                <a:ea typeface="Microsoft YaHei" pitchFamily="2"/>
                <a:cs typeface="Mangal" pitchFamily="2"/>
              </a:rPr>
              <a:t>. </a:t>
            </a:r>
            <a:endParaRPr lang="it-IT" sz="2400" dirty="0">
              <a:latin typeface="Liberation Sans" pitchFamily="18"/>
              <a:ea typeface="Microsoft YaHei" pitchFamily="2"/>
              <a:cs typeface="Mangal" pitchFamily="2"/>
            </a:endParaRPr>
          </a:p>
        </p:txBody>
      </p:sp>
      <p:sp>
        <p:nvSpPr>
          <p:cNvPr id="4" name="CasellaDiTesto 3"/>
          <p:cNvSpPr txBox="1"/>
          <p:nvPr/>
        </p:nvSpPr>
        <p:spPr>
          <a:xfrm>
            <a:off x="407368" y="2144330"/>
            <a:ext cx="5769024" cy="3032720"/>
          </a:xfrm>
          <a:prstGeom prst="rect">
            <a:avLst/>
          </a:prstGeom>
          <a:noFill/>
          <a:ln>
            <a:noFill/>
          </a:ln>
        </p:spPr>
        <p:txBody>
          <a:bodyPr vert="horz" wrap="none" lIns="90000" tIns="45000" rIns="90000" bIns="45000" anchorCtr="0" compatLnSpc="0"/>
          <a:lstStyle/>
          <a:p>
            <a:pPr lvl="0" hangingPunct="0">
              <a:defRPr sz="2400"/>
            </a:pPr>
            <a:r>
              <a:rPr lang="it-IT" sz="2400" dirty="0">
                <a:solidFill>
                  <a:schemeClr val="bg1"/>
                </a:solidFill>
                <a:ea typeface="Microsoft YaHei" pitchFamily="2"/>
                <a:cs typeface="Mangal" pitchFamily="2"/>
              </a:rPr>
              <a:t>I comuni CD e DVD sono esempi quotidiani </a:t>
            </a:r>
            <a:endParaRPr lang="it-IT" sz="2400" dirty="0" smtClean="0">
              <a:solidFill>
                <a:schemeClr val="bg1"/>
              </a:solidFill>
              <a:ea typeface="Microsoft YaHei" pitchFamily="2"/>
              <a:cs typeface="Mangal" pitchFamily="2"/>
            </a:endParaRPr>
          </a:p>
          <a:p>
            <a:pPr lvl="0" hangingPunct="0">
              <a:defRPr sz="2400"/>
            </a:pPr>
            <a:r>
              <a:rPr lang="it-IT" sz="2400" dirty="0" smtClean="0">
                <a:solidFill>
                  <a:schemeClr val="bg1"/>
                </a:solidFill>
                <a:ea typeface="Microsoft YaHei" pitchFamily="2"/>
                <a:cs typeface="Mangal" pitchFamily="2"/>
              </a:rPr>
              <a:t>di </a:t>
            </a:r>
            <a:r>
              <a:rPr lang="it-IT" sz="2400" dirty="0">
                <a:solidFill>
                  <a:schemeClr val="bg1"/>
                </a:solidFill>
                <a:ea typeface="Microsoft YaHei" pitchFamily="2"/>
                <a:cs typeface="Mangal" pitchFamily="2"/>
              </a:rPr>
              <a:t>reticoli di diffrazione: si può notare la loro </a:t>
            </a:r>
            <a:endParaRPr lang="it-IT" sz="2400" dirty="0" smtClean="0">
              <a:solidFill>
                <a:schemeClr val="bg1"/>
              </a:solidFill>
              <a:ea typeface="Microsoft YaHei" pitchFamily="2"/>
              <a:cs typeface="Mangal" pitchFamily="2"/>
            </a:endParaRPr>
          </a:p>
          <a:p>
            <a:pPr lvl="0" hangingPunct="0">
              <a:defRPr sz="2400"/>
            </a:pPr>
            <a:r>
              <a:rPr lang="it-IT" sz="2400" dirty="0" smtClean="0">
                <a:solidFill>
                  <a:schemeClr val="bg1"/>
                </a:solidFill>
                <a:ea typeface="Microsoft YaHei" pitchFamily="2"/>
                <a:cs typeface="Mangal" pitchFamily="2"/>
              </a:rPr>
              <a:t>capacità </a:t>
            </a:r>
            <a:r>
              <a:rPr lang="it-IT" sz="2400" dirty="0">
                <a:solidFill>
                  <a:schemeClr val="bg1"/>
                </a:solidFill>
                <a:ea typeface="Microsoft YaHei" pitchFamily="2"/>
                <a:cs typeface="Mangal" pitchFamily="2"/>
              </a:rPr>
              <a:t>di scomporre la luce incidente </a:t>
            </a:r>
            <a:endParaRPr lang="it-IT" sz="2400" dirty="0" smtClean="0">
              <a:solidFill>
                <a:schemeClr val="bg1"/>
              </a:solidFill>
              <a:ea typeface="Microsoft YaHei" pitchFamily="2"/>
              <a:cs typeface="Mangal" pitchFamily="2"/>
            </a:endParaRPr>
          </a:p>
          <a:p>
            <a:pPr lvl="0" hangingPunct="0">
              <a:defRPr sz="2400"/>
            </a:pPr>
            <a:r>
              <a:rPr lang="it-IT" sz="2400" dirty="0" smtClean="0">
                <a:solidFill>
                  <a:schemeClr val="bg1"/>
                </a:solidFill>
                <a:ea typeface="Microsoft YaHei" pitchFamily="2"/>
                <a:cs typeface="Mangal" pitchFamily="2"/>
              </a:rPr>
              <a:t>osservandone </a:t>
            </a:r>
            <a:r>
              <a:rPr lang="it-IT" sz="2400" dirty="0">
                <a:solidFill>
                  <a:schemeClr val="bg1"/>
                </a:solidFill>
                <a:ea typeface="Microsoft YaHei" pitchFamily="2"/>
                <a:cs typeface="Mangal" pitchFamily="2"/>
              </a:rPr>
              <a:t>la superficie. Questo è un effetto </a:t>
            </a:r>
            <a:endParaRPr lang="it-IT" sz="2400" dirty="0" smtClean="0">
              <a:solidFill>
                <a:schemeClr val="bg1"/>
              </a:solidFill>
              <a:ea typeface="Microsoft YaHei" pitchFamily="2"/>
              <a:cs typeface="Mangal" pitchFamily="2"/>
            </a:endParaRPr>
          </a:p>
          <a:p>
            <a:pPr lvl="0" hangingPunct="0">
              <a:defRPr sz="2400"/>
            </a:pPr>
            <a:r>
              <a:rPr lang="it-IT" sz="2400" dirty="0" smtClean="0">
                <a:solidFill>
                  <a:schemeClr val="bg1"/>
                </a:solidFill>
                <a:ea typeface="Microsoft YaHei" pitchFamily="2"/>
                <a:cs typeface="Mangal" pitchFamily="2"/>
              </a:rPr>
              <a:t>collaterale </a:t>
            </a:r>
            <a:r>
              <a:rPr lang="it-IT" sz="2400" dirty="0">
                <a:solidFill>
                  <a:schemeClr val="bg1"/>
                </a:solidFill>
                <a:ea typeface="Microsoft YaHei" pitchFamily="2"/>
                <a:cs typeface="Mangal" pitchFamily="2"/>
              </a:rPr>
              <a:t>della produzione, infatti la superficie </a:t>
            </a:r>
            <a:endParaRPr lang="it-IT" sz="2400" dirty="0" smtClean="0">
              <a:solidFill>
                <a:schemeClr val="bg1"/>
              </a:solidFill>
              <a:ea typeface="Microsoft YaHei" pitchFamily="2"/>
              <a:cs typeface="Mangal" pitchFamily="2"/>
            </a:endParaRPr>
          </a:p>
          <a:p>
            <a:pPr lvl="0" hangingPunct="0">
              <a:defRPr sz="2400"/>
            </a:pPr>
            <a:r>
              <a:rPr lang="it-IT" sz="2400" dirty="0" smtClean="0">
                <a:solidFill>
                  <a:schemeClr val="bg1"/>
                </a:solidFill>
                <a:ea typeface="Microsoft YaHei" pitchFamily="2"/>
                <a:cs typeface="Mangal" pitchFamily="2"/>
              </a:rPr>
              <a:t>di </a:t>
            </a:r>
            <a:r>
              <a:rPr lang="it-IT" sz="2400" dirty="0">
                <a:solidFill>
                  <a:schemeClr val="bg1"/>
                </a:solidFill>
                <a:ea typeface="Microsoft YaHei" pitchFamily="2"/>
                <a:cs typeface="Mangal" pitchFamily="2"/>
              </a:rPr>
              <a:t>un CD è ricoperta di molte piccole </a:t>
            </a:r>
            <a:r>
              <a:rPr lang="it-IT" sz="2400" dirty="0" smtClean="0">
                <a:solidFill>
                  <a:schemeClr val="bg1"/>
                </a:solidFill>
                <a:ea typeface="Microsoft YaHei" pitchFamily="2"/>
                <a:cs typeface="Mangal" pitchFamily="2"/>
              </a:rPr>
              <a:t>scanalature</a:t>
            </a:r>
          </a:p>
          <a:p>
            <a:pPr lvl="0" hangingPunct="0">
              <a:defRPr sz="2400"/>
            </a:pPr>
            <a:r>
              <a:rPr lang="it-IT" sz="2400" dirty="0" smtClean="0">
                <a:solidFill>
                  <a:schemeClr val="bg1"/>
                </a:solidFill>
                <a:ea typeface="Microsoft YaHei" pitchFamily="2"/>
                <a:cs typeface="Mangal" pitchFamily="2"/>
              </a:rPr>
              <a:t>concentriche </a:t>
            </a:r>
            <a:r>
              <a:rPr lang="it-IT" sz="2400" dirty="0">
                <a:solidFill>
                  <a:schemeClr val="bg1"/>
                </a:solidFill>
                <a:ea typeface="Microsoft YaHei" pitchFamily="2"/>
                <a:cs typeface="Mangal" pitchFamily="2"/>
              </a:rPr>
              <a:t>nella plastica ricoperte da un sottile </a:t>
            </a:r>
            <a:endParaRPr lang="it-IT" sz="2400" dirty="0" smtClean="0">
              <a:solidFill>
                <a:schemeClr val="bg1"/>
              </a:solidFill>
              <a:ea typeface="Microsoft YaHei" pitchFamily="2"/>
              <a:cs typeface="Mangal" pitchFamily="2"/>
            </a:endParaRPr>
          </a:p>
          <a:p>
            <a:pPr lvl="0" hangingPunct="0">
              <a:defRPr sz="2400"/>
            </a:pPr>
            <a:r>
              <a:rPr lang="it-IT" sz="2400" dirty="0" smtClean="0">
                <a:solidFill>
                  <a:schemeClr val="bg1"/>
                </a:solidFill>
                <a:ea typeface="Microsoft YaHei" pitchFamily="2"/>
                <a:cs typeface="Mangal" pitchFamily="2"/>
              </a:rPr>
              <a:t>strato </a:t>
            </a:r>
            <a:r>
              <a:rPr lang="it-IT" sz="2400" dirty="0">
                <a:solidFill>
                  <a:schemeClr val="bg1"/>
                </a:solidFill>
                <a:ea typeface="Microsoft YaHei" pitchFamily="2"/>
                <a:cs typeface="Mangal" pitchFamily="2"/>
              </a:rPr>
              <a:t>di metallo che le rende più visibili.</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80" y="3436767"/>
            <a:ext cx="4997574" cy="3260322"/>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638" y="710444"/>
            <a:ext cx="5144650" cy="2572325"/>
          </a:xfrm>
          <a:prstGeom prst="rect">
            <a:avLst/>
          </a:prstGeom>
        </p:spPr>
      </p:pic>
      <p:pic>
        <p:nvPicPr>
          <p:cNvPr id="7" name="Immagine 6"/>
          <p:cNvPicPr>
            <a:picLocks noChangeAspect="1"/>
          </p:cNvPicPr>
          <p:nvPr/>
        </p:nvPicPr>
        <p:blipFill>
          <a:blip r:embed="rId5">
            <a:lum/>
            <a:alphaModFix/>
          </a:blip>
          <a:srcRect l="2431"/>
          <a:stretch>
            <a:fillRect/>
          </a:stretch>
        </p:blipFill>
        <p:spPr>
          <a:xfrm>
            <a:off x="11143080" y="179280"/>
            <a:ext cx="905039" cy="927720"/>
          </a:xfrm>
          <a:prstGeom prst="rect">
            <a:avLst/>
          </a:prstGeom>
          <a:noFill/>
          <a:ln>
            <a:noFill/>
          </a:ln>
        </p:spPr>
      </p:pic>
      <p:pic>
        <p:nvPicPr>
          <p:cNvPr id="8" name="Immagine 7"/>
          <p:cNvPicPr>
            <a:picLocks noChangeAspect="1"/>
          </p:cNvPicPr>
          <p:nvPr/>
        </p:nvPicPr>
        <p:blipFill>
          <a:blip r:embed="rId6">
            <a:lum/>
            <a:alphaModFix/>
          </a:blip>
          <a:srcRect/>
          <a:stretch>
            <a:fillRect/>
          </a:stretch>
        </p:blipFill>
        <p:spPr>
          <a:xfrm>
            <a:off x="263352" y="6097599"/>
            <a:ext cx="1447792" cy="600143"/>
          </a:xfrm>
          <a:prstGeom prst="rect">
            <a:avLst/>
          </a:prstGeom>
          <a:noFill/>
          <a:ln>
            <a:noFill/>
          </a:ln>
        </p:spPr>
      </p:pic>
      <p:pic>
        <p:nvPicPr>
          <p:cNvPr id="9" name="Immagine 8"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1991544" y="5383224"/>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123754"/>
            <a:ext cx="5891848" cy="2209443"/>
          </a:xfrm>
          <a:prstGeom prst="rect">
            <a:avLst/>
          </a:prstGeom>
        </p:spPr>
      </p:pic>
      <p:sp>
        <p:nvSpPr>
          <p:cNvPr id="2" name="Titolo 1"/>
          <p:cNvSpPr txBox="1">
            <a:spLocks noGrp="1"/>
          </p:cNvSpPr>
          <p:nvPr>
            <p:ph type="title" idx="4294967295"/>
          </p:nvPr>
        </p:nvSpPr>
        <p:spPr>
          <a:xfrm>
            <a:off x="495360" y="576000"/>
            <a:ext cx="3680639" cy="108000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6000" b="1" i="1" cap="none">
                <a:latin typeface="Calibri"/>
              </a:rPr>
              <a:t>OPALE</a:t>
            </a:r>
          </a:p>
        </p:txBody>
      </p:sp>
      <p:sp>
        <p:nvSpPr>
          <p:cNvPr id="3" name="Segnaposto testo 2"/>
          <p:cNvSpPr txBox="1">
            <a:spLocks noGrp="1"/>
          </p:cNvSpPr>
          <p:nvPr>
            <p:ph type="body" idx="4294967295"/>
          </p:nvPr>
        </p:nvSpPr>
        <p:spPr>
          <a:xfrm>
            <a:off x="5231904" y="260648"/>
            <a:ext cx="6488240" cy="4521840"/>
          </a:xfrm>
        </p:spPr>
        <p:txBody>
          <a:bodyPr lIns="0" tIns="0" rIns="0" bIns="0"/>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marL="108000" indent="0">
              <a:buNone/>
            </a:pPr>
            <a:r>
              <a:rPr lang="it-IT" sz="2400" dirty="0">
                <a:solidFill>
                  <a:schemeClr val="bg1"/>
                </a:solidFill>
                <a:latin typeface="+mn-lt"/>
              </a:rPr>
              <a:t>A seconda delle dimensioni delle sfere, diversi colori dello spettro sono </a:t>
            </a:r>
            <a:r>
              <a:rPr lang="it-IT" sz="2400" dirty="0" err="1">
                <a:solidFill>
                  <a:schemeClr val="bg1"/>
                </a:solidFill>
                <a:latin typeface="+mn-lt"/>
              </a:rPr>
              <a:t>diffratta</a:t>
            </a:r>
            <a:r>
              <a:rPr lang="it-IT" sz="2400" dirty="0">
                <a:solidFill>
                  <a:schemeClr val="bg1"/>
                </a:solidFill>
                <a:latin typeface="+mn-lt"/>
              </a:rPr>
              <a:t>. Quindi è una combinazione di deflessione (piegatura) e diffrazione (rottura) di raggi di luce che crea il colore in opale. Se si sposta la pietra, luce colpisce le sfere da diverse angolazioni e portare un cambiamento di colore. Il nome opale significa in realtà “per vedere un cambiamento di colore.” </a:t>
            </a: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088" y="1700808"/>
            <a:ext cx="4762500" cy="3571875"/>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2344" y="4099967"/>
            <a:ext cx="2345432" cy="2345432"/>
          </a:xfrm>
          <a:prstGeom prst="rect">
            <a:avLst/>
          </a:prstGeom>
        </p:spPr>
      </p:pic>
      <p:pic>
        <p:nvPicPr>
          <p:cNvPr id="7" name="Immagine 6"/>
          <p:cNvPicPr>
            <a:picLocks noChangeAspect="1"/>
          </p:cNvPicPr>
          <p:nvPr/>
        </p:nvPicPr>
        <p:blipFill>
          <a:blip r:embed="rId6">
            <a:lum/>
            <a:alphaModFix/>
          </a:blip>
          <a:srcRect l="2431"/>
          <a:stretch>
            <a:fillRect/>
          </a:stretch>
        </p:blipFill>
        <p:spPr>
          <a:xfrm>
            <a:off x="11143080" y="179280"/>
            <a:ext cx="905039" cy="927720"/>
          </a:xfrm>
          <a:prstGeom prst="rect">
            <a:avLst/>
          </a:prstGeom>
          <a:noFill/>
          <a:ln>
            <a:noFill/>
          </a:ln>
        </p:spPr>
      </p:pic>
      <p:pic>
        <p:nvPicPr>
          <p:cNvPr id="8" name="Immagine 7"/>
          <p:cNvPicPr>
            <a:picLocks noChangeAspect="1"/>
          </p:cNvPicPr>
          <p:nvPr/>
        </p:nvPicPr>
        <p:blipFill>
          <a:blip r:embed="rId7">
            <a:lum/>
            <a:alphaModFix/>
          </a:blip>
          <a:srcRect/>
          <a:stretch>
            <a:fillRect/>
          </a:stretch>
        </p:blipFill>
        <p:spPr>
          <a:xfrm>
            <a:off x="191344" y="6107348"/>
            <a:ext cx="1447792" cy="600143"/>
          </a:xfrm>
          <a:prstGeom prst="rect">
            <a:avLst/>
          </a:prstGeom>
          <a:noFill/>
          <a:ln>
            <a:noFill/>
          </a:ln>
        </p:spPr>
      </p:pic>
      <p:pic>
        <p:nvPicPr>
          <p:cNvPr id="9" name="Immagine 8" descr="http://www2.difest.unipr.it/thifilab/img/logo_unipr.png"/>
          <p:cNvPicPr/>
          <p:nvPr/>
        </p:nvPicPr>
        <p:blipFill>
          <a:blip r:embed="rId8">
            <a:extLst>
              <a:ext uri="{28A0092B-C50C-407E-A947-70E740481C1C}">
                <a14:useLocalDpi xmlns:a14="http://schemas.microsoft.com/office/drawing/2010/main" val="0"/>
              </a:ext>
            </a:extLst>
          </a:blip>
          <a:srcRect/>
          <a:stretch>
            <a:fillRect/>
          </a:stretch>
        </p:blipFill>
        <p:spPr bwMode="auto">
          <a:xfrm>
            <a:off x="1701836" y="5392973"/>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NARCISO Ed ECO...">
    <p:spTree>
      <p:nvGrpSpPr>
        <p:cNvPr id="1" name=""/>
        <p:cNvGrpSpPr/>
        <p:nvPr/>
      </p:nvGrpSpPr>
      <p:grpSpPr>
        <a:xfrm>
          <a:off x="0" y="0"/>
          <a:ext cx="0" cy="0"/>
          <a:chOff x="0" y="0"/>
          <a:chExt cx="0" cy="0"/>
        </a:xfrm>
      </p:grpSpPr>
      <p:sp>
        <p:nvSpPr>
          <p:cNvPr id="2" name="Segnaposto testo 3"/>
          <p:cNvSpPr txBox="1">
            <a:spLocks noGrp="1"/>
          </p:cNvSpPr>
          <p:nvPr>
            <p:ph type="body" idx="4294967295"/>
          </p:nvPr>
        </p:nvSpPr>
        <p:spPr>
          <a:xfrm>
            <a:off x="503280" y="1371959"/>
            <a:ext cx="5256720" cy="3989880"/>
          </a:xfrm>
        </p:spPr>
        <p:txBody>
          <a:bodyPr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marL="0" lvl="0" indent="0">
              <a:spcBef>
                <a:spcPts val="0"/>
              </a:spcBef>
              <a:spcAft>
                <a:spcPts val="1001"/>
              </a:spcAft>
              <a:buNone/>
              <a:tabLst>
                <a:tab pos="0" algn="l"/>
              </a:tabLst>
            </a:pPr>
            <a:r>
              <a:rPr lang="it-IT" sz="4400"/>
              <a:t>C’era una volta</a:t>
            </a:r>
          </a:p>
          <a:p>
            <a:pPr marL="0" lvl="0" indent="0">
              <a:spcBef>
                <a:spcPts val="0"/>
              </a:spcBef>
              <a:spcAft>
                <a:spcPts val="1001"/>
              </a:spcAft>
              <a:buNone/>
              <a:tabLst>
                <a:tab pos="0" algn="l"/>
              </a:tabLst>
            </a:pPr>
            <a:r>
              <a:rPr lang="it-IT" sz="4400"/>
              <a:t>Narciso …</a:t>
            </a:r>
          </a:p>
        </p:txBody>
      </p:sp>
      <p:sp>
        <p:nvSpPr>
          <p:cNvPr id="3" name="Titolo 1"/>
          <p:cNvSpPr txBox="1">
            <a:spLocks noGrp="1"/>
          </p:cNvSpPr>
          <p:nvPr>
            <p:ph type="title" idx="4294967295"/>
          </p:nvPr>
        </p:nvSpPr>
        <p:spPr>
          <a:xfrm>
            <a:off x="95040" y="215640"/>
            <a:ext cx="12013920" cy="11563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7200" b="1" i="1">
                <a:latin typeface="Batang" pitchFamily="18"/>
              </a:rPr>
              <a:t>NARCISO ED ECO</a:t>
            </a:r>
          </a:p>
        </p:txBody>
      </p:sp>
      <p:sp>
        <p:nvSpPr>
          <p:cNvPr id="4" name="Titolo 3"/>
          <p:cNvSpPr txBox="1">
            <a:spLocks noGrp="1"/>
          </p:cNvSpPr>
          <p:nvPr>
            <p:ph type="title" idx="4294967295"/>
          </p:nvPr>
        </p:nvSpPr>
        <p:spPr>
          <a:xfrm>
            <a:off x="5112000" y="1940760"/>
            <a:ext cx="5218200" cy="13712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600" cap="none">
                <a:latin typeface="Calibri"/>
              </a:rPr>
              <a:t>Cefiso                      Liriope</a:t>
            </a:r>
          </a:p>
        </p:txBody>
      </p:sp>
      <p:pic>
        <p:nvPicPr>
          <p:cNvPr id="5" name="Immagine 4"/>
          <p:cNvPicPr>
            <a:picLocks noChangeAspect="1"/>
          </p:cNvPicPr>
          <p:nvPr/>
        </p:nvPicPr>
        <p:blipFill>
          <a:blip r:embed="rId3">
            <a:lum/>
            <a:alphaModFix/>
          </a:blip>
          <a:srcRect/>
          <a:stretch>
            <a:fillRect/>
          </a:stretch>
        </p:blipFill>
        <p:spPr>
          <a:xfrm>
            <a:off x="6336000" y="2074319"/>
            <a:ext cx="1888920" cy="1237680"/>
          </a:xfrm>
          <a:prstGeom prst="rect">
            <a:avLst/>
          </a:prstGeom>
          <a:noFill/>
          <a:ln>
            <a:noFill/>
          </a:ln>
        </p:spPr>
      </p:pic>
      <p:sp>
        <p:nvSpPr>
          <p:cNvPr id="6" name="Connettore 1 5"/>
          <p:cNvSpPr/>
          <p:nvPr/>
        </p:nvSpPr>
        <p:spPr>
          <a:xfrm>
            <a:off x="7200000" y="3456000"/>
            <a:ext cx="0" cy="575999"/>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Mangal" pitchFamily="2"/>
            </a:endParaRPr>
          </a:p>
        </p:txBody>
      </p:sp>
      <p:sp>
        <p:nvSpPr>
          <p:cNvPr id="7" name="Titolo 6"/>
          <p:cNvSpPr txBox="1">
            <a:spLocks noGrp="1"/>
          </p:cNvSpPr>
          <p:nvPr>
            <p:ph type="title" idx="4294967295"/>
          </p:nvPr>
        </p:nvSpPr>
        <p:spPr>
          <a:xfrm>
            <a:off x="6408000" y="4031999"/>
            <a:ext cx="1762199" cy="79200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600" cap="none">
                <a:latin typeface="Calibri"/>
              </a:rPr>
              <a:t>NARCISO</a:t>
            </a:r>
          </a:p>
        </p:txBody>
      </p:sp>
      <p:pic>
        <p:nvPicPr>
          <p:cNvPr id="8" name="Immagine 7"/>
          <p:cNvPicPr>
            <a:picLocks noChangeAspect="1"/>
          </p:cNvPicPr>
          <p:nvPr/>
        </p:nvPicPr>
        <p:blipFill>
          <a:blip r:embed="rId4">
            <a:lum/>
            <a:alphaModFix/>
          </a:blip>
          <a:srcRect/>
          <a:stretch>
            <a:fillRect/>
          </a:stretch>
        </p:blipFill>
        <p:spPr>
          <a:xfrm>
            <a:off x="288000" y="2951999"/>
            <a:ext cx="3668759" cy="3639600"/>
          </a:xfrm>
          <a:prstGeom prst="rect">
            <a:avLst/>
          </a:prstGeom>
          <a:noFill/>
          <a:ln>
            <a:noFill/>
          </a:ln>
        </p:spPr>
      </p:pic>
      <p:sp>
        <p:nvSpPr>
          <p:cNvPr id="9" name="Segnaposto testo 3"/>
          <p:cNvSpPr txBox="1">
            <a:spLocks noGrp="1"/>
          </p:cNvSpPr>
          <p:nvPr>
            <p:ph type="body" idx="4294967295"/>
          </p:nvPr>
        </p:nvSpPr>
        <p:spPr>
          <a:xfrm>
            <a:off x="4151784" y="4787972"/>
            <a:ext cx="7272000" cy="1402199"/>
          </a:xfrm>
        </p:spPr>
        <p:txBody>
          <a:bodyPr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lvl="0">
              <a:buNone/>
            </a:pPr>
            <a:r>
              <a:rPr lang="it-IT" sz="3600" dirty="0">
                <a:cs typeface="Verdana"/>
              </a:rPr>
              <a:t>... Narciso divenne un ragazzo meraviglioso, restando per sempre giovane secondo la profezia</a:t>
            </a:r>
          </a:p>
        </p:txBody>
      </p:sp>
      <p:pic>
        <p:nvPicPr>
          <p:cNvPr id="10" name="Immagine 9"/>
          <p:cNvPicPr>
            <a:picLocks noChangeAspect="1"/>
          </p:cNvPicPr>
          <p:nvPr/>
        </p:nvPicPr>
        <p:blipFill>
          <a:blip r:embed="rId5">
            <a:lum/>
            <a:alphaModFix/>
          </a:blip>
          <a:srcRect l="2431"/>
          <a:stretch>
            <a:fillRect/>
          </a:stretch>
        </p:blipFill>
        <p:spPr>
          <a:xfrm>
            <a:off x="11143080" y="179280"/>
            <a:ext cx="905039" cy="927720"/>
          </a:xfrm>
          <a:prstGeom prst="rect">
            <a:avLst/>
          </a:prstGeom>
          <a:noFill/>
          <a:ln>
            <a:noFill/>
          </a:ln>
        </p:spPr>
      </p:pic>
      <p:pic>
        <p:nvPicPr>
          <p:cNvPr id="11" name="Immagine 10"/>
          <p:cNvPicPr>
            <a:picLocks noChangeAspect="1"/>
          </p:cNvPicPr>
          <p:nvPr/>
        </p:nvPicPr>
        <p:blipFill>
          <a:blip r:embed="rId6">
            <a:lum/>
            <a:alphaModFix/>
          </a:blip>
          <a:srcRect/>
          <a:stretch>
            <a:fillRect/>
          </a:stretch>
        </p:blipFill>
        <p:spPr>
          <a:xfrm>
            <a:off x="10600327" y="6043351"/>
            <a:ext cx="1447792" cy="600143"/>
          </a:xfrm>
          <a:prstGeom prst="rect">
            <a:avLst/>
          </a:prstGeom>
          <a:noFill/>
          <a:ln>
            <a:noFill/>
          </a:ln>
        </p:spPr>
      </p:pic>
      <p:pic>
        <p:nvPicPr>
          <p:cNvPr id="12" name="Immagine 11"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10619369" y="4057424"/>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3" name="Immagine 9"/>
          <p:cNvPicPr>
            <a:picLocks noChangeAspect="1"/>
          </p:cNvPicPr>
          <p:nvPr/>
        </p:nvPicPr>
        <p:blipFill>
          <a:blip r:embed="rId3">
            <a:lum/>
            <a:alphaModFix/>
          </a:blip>
          <a:srcRect/>
          <a:stretch>
            <a:fillRect/>
          </a:stretch>
        </p:blipFill>
        <p:spPr>
          <a:xfrm>
            <a:off x="5879976" y="360000"/>
            <a:ext cx="4968000" cy="4334400"/>
          </a:xfrm>
          <a:prstGeom prst="rect">
            <a:avLst/>
          </a:prstGeom>
          <a:noFill/>
          <a:ln>
            <a:noFill/>
          </a:ln>
        </p:spPr>
      </p:pic>
      <p:pic>
        <p:nvPicPr>
          <p:cNvPr id="4" name="Immagine 8"/>
          <p:cNvPicPr>
            <a:picLocks noChangeAspect="1"/>
          </p:cNvPicPr>
          <p:nvPr/>
        </p:nvPicPr>
        <p:blipFill>
          <a:blip r:embed="rId4">
            <a:lum/>
            <a:alphaModFix/>
          </a:blip>
          <a:srcRect/>
          <a:stretch>
            <a:fillRect/>
          </a:stretch>
        </p:blipFill>
        <p:spPr>
          <a:xfrm>
            <a:off x="6918840" y="4529160"/>
            <a:ext cx="4120919" cy="2153880"/>
          </a:xfrm>
          <a:prstGeom prst="rect">
            <a:avLst/>
          </a:prstGeom>
          <a:noFill/>
          <a:ln>
            <a:noFill/>
          </a:ln>
        </p:spPr>
      </p:pic>
      <p:sp>
        <p:nvSpPr>
          <p:cNvPr id="5" name="Segnaposto testo 3"/>
          <p:cNvSpPr txBox="1">
            <a:spLocks noGrp="1"/>
          </p:cNvSpPr>
          <p:nvPr>
            <p:ph type="body" idx="4294967295"/>
          </p:nvPr>
        </p:nvSpPr>
        <p:spPr>
          <a:xfrm>
            <a:off x="503280" y="1525680"/>
            <a:ext cx="5256720" cy="3836520"/>
          </a:xfrm>
        </p:spPr>
        <p:txBody>
          <a:bodyPr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marL="0" lvl="0" indent="0">
              <a:spcBef>
                <a:spcPts val="0"/>
              </a:spcBef>
              <a:spcAft>
                <a:spcPts val="1001"/>
              </a:spcAft>
              <a:buNone/>
              <a:tabLst>
                <a:tab pos="0" algn="l"/>
              </a:tabLst>
            </a:pPr>
            <a:r>
              <a:rPr lang="it-IT" sz="4400">
                <a:cs typeface="Verdana"/>
              </a:rPr>
              <a:t>Eco, la più incantevole e spensierata ninfa della montagna.</a:t>
            </a:r>
          </a:p>
          <a:p>
            <a:pPr marL="0" lvl="0" indent="0">
              <a:spcBef>
                <a:spcPts val="0"/>
              </a:spcBef>
              <a:spcAft>
                <a:spcPts val="1001"/>
              </a:spcAft>
              <a:buNone/>
              <a:tabLst>
                <a:tab pos="0" algn="l"/>
              </a:tabLst>
            </a:pPr>
            <a:r>
              <a:rPr lang="it-IT" sz="4400">
                <a:cs typeface="Verdana"/>
              </a:rPr>
              <a:t>Si innamorò di Narciso e ...</a:t>
            </a:r>
          </a:p>
        </p:txBody>
      </p:sp>
      <p:pic>
        <p:nvPicPr>
          <p:cNvPr id="6" name="Immagine 5"/>
          <p:cNvPicPr>
            <a:picLocks noChangeAspect="1"/>
          </p:cNvPicPr>
          <p:nvPr/>
        </p:nvPicPr>
        <p:blipFill>
          <a:blip r:embed="rId5">
            <a:lum/>
            <a:alphaModFix/>
          </a:blip>
          <a:srcRect l="2431"/>
          <a:stretch>
            <a:fillRect/>
          </a:stretch>
        </p:blipFill>
        <p:spPr>
          <a:xfrm>
            <a:off x="11143080" y="179280"/>
            <a:ext cx="905039" cy="927720"/>
          </a:xfrm>
          <a:prstGeom prst="rect">
            <a:avLst/>
          </a:prstGeom>
          <a:noFill/>
          <a:ln>
            <a:noFill/>
          </a:ln>
        </p:spPr>
      </p:pic>
      <p:pic>
        <p:nvPicPr>
          <p:cNvPr id="7" name="Immagine 6"/>
          <p:cNvPicPr>
            <a:picLocks noChangeAspect="1"/>
          </p:cNvPicPr>
          <p:nvPr/>
        </p:nvPicPr>
        <p:blipFill>
          <a:blip r:embed="rId6">
            <a:lum/>
            <a:alphaModFix/>
          </a:blip>
          <a:srcRect/>
          <a:stretch>
            <a:fillRect/>
          </a:stretch>
        </p:blipFill>
        <p:spPr>
          <a:xfrm>
            <a:off x="10419184" y="6097600"/>
            <a:ext cx="1447792" cy="600143"/>
          </a:xfrm>
          <a:prstGeom prst="rect">
            <a:avLst/>
          </a:prstGeom>
          <a:noFill/>
          <a:ln>
            <a:noFill/>
          </a:ln>
        </p:spPr>
      </p:pic>
      <p:pic>
        <p:nvPicPr>
          <p:cNvPr id="8" name="Immagine 7"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10481156" y="4641047"/>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CHI DI VOI HA L’ABITUDINE DI SPECCHIARSI SPESSO? ">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744840" y="3432239"/>
            <a:ext cx="6848999" cy="2188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4400" b="1"/>
              <a:t>CHI DI VOI HA L’ABITUDINE DI SPECCHIARSI SPESSO?</a:t>
            </a:r>
          </a:p>
        </p:txBody>
      </p:sp>
      <p:pic>
        <p:nvPicPr>
          <p:cNvPr id="3" name="Segnaposto contenuto 6"/>
          <p:cNvPicPr>
            <a:picLocks noChangeAspect="1"/>
          </p:cNvPicPr>
          <p:nvPr/>
        </p:nvPicPr>
        <p:blipFill>
          <a:blip r:embed="rId3">
            <a:lum/>
            <a:alphaModFix/>
          </a:blip>
          <a:srcRect/>
          <a:stretch>
            <a:fillRect/>
          </a:stretch>
        </p:blipFill>
        <p:spPr>
          <a:xfrm>
            <a:off x="7176120" y="666720"/>
            <a:ext cx="3404880" cy="2610360"/>
          </a:xfrm>
          <a:prstGeom prst="rect">
            <a:avLst/>
          </a:prstGeom>
          <a:noFill/>
          <a:ln>
            <a:noFill/>
          </a:ln>
        </p:spPr>
      </p:pic>
      <p:pic>
        <p:nvPicPr>
          <p:cNvPr id="4" name="Immagine 3"/>
          <p:cNvPicPr>
            <a:picLocks noChangeAspect="1"/>
          </p:cNvPicPr>
          <p:nvPr/>
        </p:nvPicPr>
        <p:blipFill>
          <a:blip r:embed="rId4">
            <a:lum/>
            <a:alphaModFix/>
          </a:blip>
          <a:srcRect l="2431"/>
          <a:stretch>
            <a:fillRect/>
          </a:stretch>
        </p:blipFill>
        <p:spPr>
          <a:xfrm>
            <a:off x="11143080" y="179280"/>
            <a:ext cx="905039" cy="927720"/>
          </a:xfrm>
          <a:prstGeom prst="rect">
            <a:avLst/>
          </a:prstGeom>
          <a:noFill/>
          <a:ln>
            <a:noFill/>
          </a:ln>
        </p:spPr>
      </p:pic>
      <p:pic>
        <p:nvPicPr>
          <p:cNvPr id="5" name="Immagine 4"/>
          <p:cNvPicPr>
            <a:picLocks noChangeAspect="1"/>
          </p:cNvPicPr>
          <p:nvPr/>
        </p:nvPicPr>
        <p:blipFill>
          <a:blip r:embed="rId5">
            <a:lum/>
            <a:alphaModFix/>
          </a:blip>
          <a:srcRect/>
          <a:stretch>
            <a:fillRect/>
          </a:stretch>
        </p:blipFill>
        <p:spPr>
          <a:xfrm>
            <a:off x="10600327" y="6097599"/>
            <a:ext cx="1447792" cy="600143"/>
          </a:xfrm>
          <a:prstGeom prst="rect">
            <a:avLst/>
          </a:prstGeom>
          <a:noFill/>
          <a:ln>
            <a:noFill/>
          </a:ln>
        </p:spPr>
      </p:pic>
      <p:pic>
        <p:nvPicPr>
          <p:cNvPr id="6" name="Immagine 5" descr="http://www2.difest.unipr.it/thifilab/img/logo_unipr.png"/>
          <p:cNvPicPr/>
          <p:nvPr/>
        </p:nvPicPr>
        <p:blipFill>
          <a:blip r:embed="rId6">
            <a:extLst>
              <a:ext uri="{28A0092B-C50C-407E-A947-70E740481C1C}">
                <a14:useLocalDpi xmlns:a14="http://schemas.microsoft.com/office/drawing/2010/main" val="0"/>
              </a:ext>
            </a:extLst>
          </a:blip>
          <a:srcRect/>
          <a:stretch>
            <a:fillRect/>
          </a:stretch>
        </p:blipFill>
        <p:spPr bwMode="auto">
          <a:xfrm>
            <a:off x="10581000" y="4509120"/>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0"/>
                                          </p:val>
                                        </p:tav>
                                        <p:tav tm="100000">
                                          <p:val>
                                            <p:strVal val="#ppt_w"/>
                                          </p:val>
                                        </p:tav>
                                      </p:tavLst>
                                    </p:anim>
                                    <p:anim calcmode="lin" valueType="num">
                                      <p:cBhvr>
                                        <p:cTn id="8" dur="1000" fill="hold"/>
                                        <p:tgtEl>
                                          <p:spTgt spid="3"/>
                                        </p:tgtEl>
                                        <p:attrNameLst>
                                          <p:attrName>ppt_h</p:attrName>
                                        </p:attrNameLst>
                                      </p:cBhvr>
                                      <p:tavLst>
                                        <p:tav tm="0">
                                          <p:val>
                                            <p:strVal val="0"/>
                                          </p:val>
                                        </p:tav>
                                        <p:tav tm="100000">
                                          <p:val>
                                            <p:strVal val="#ppt_h"/>
                                          </p:val>
                                        </p:tav>
                                      </p:tavLst>
                                    </p:anim>
                                    <p:anim calcmode="lin" valueType="num">
                                      <p:cBhvr>
                                        <p:cTn id="9" dur="1000" fill="hold"/>
                                        <p:tgtEl>
                                          <p:spTgt spid="3"/>
                                        </p:tgtEl>
                                        <p:attrNameLst>
                                          <p:attrName>r</p:attrName>
                                        </p:attrNameLst>
                                      </p:cBhvr>
                                      <p:tavLst>
                                        <p:tav tm="0">
                                          <p:val>
                                            <p:strVal val="90"/>
                                          </p:val>
                                        </p:tav>
                                        <p:tav tm="100000">
                                          <p:val>
                                            <p:str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AVETE MAI VISTO LA PUBBLICITà DELLE CARAMELLE  RICOLA?">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32920" y="1695600"/>
            <a:ext cx="4951080" cy="23878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600" b="1"/>
              <a:t>AVETE MAI VISTO LA PUBBLICITà DELLE CARAMELLE  RICOLA?</a:t>
            </a:r>
          </a:p>
        </p:txBody>
      </p:sp>
      <p:pic>
        <p:nvPicPr>
          <p:cNvPr id="3" name="Segnaposto contenuto 4"/>
          <p:cNvPicPr>
            <a:picLocks noChangeAspect="1"/>
          </p:cNvPicPr>
          <p:nvPr/>
        </p:nvPicPr>
        <p:blipFill>
          <a:blip r:embed="rId3">
            <a:lum/>
            <a:alphaModFix/>
          </a:blip>
          <a:srcRect/>
          <a:stretch>
            <a:fillRect/>
          </a:stretch>
        </p:blipFill>
        <p:spPr>
          <a:xfrm>
            <a:off x="5305319" y="1556792"/>
            <a:ext cx="6580079" cy="2791800"/>
          </a:xfrm>
          <a:prstGeom prst="rect">
            <a:avLst/>
          </a:prstGeom>
          <a:noFill/>
          <a:ln>
            <a:noFill/>
          </a:ln>
        </p:spPr>
      </p:pic>
      <p:sp>
        <p:nvSpPr>
          <p:cNvPr id="4" name="Segnaposto testo 3"/>
          <p:cNvSpPr txBox="1">
            <a:spLocks noGrp="1"/>
          </p:cNvSpPr>
          <p:nvPr>
            <p:ph type="body" idx="4294967295"/>
          </p:nvPr>
        </p:nvSpPr>
        <p:spPr>
          <a:xfrm>
            <a:off x="232920" y="5693400"/>
            <a:ext cx="5123880" cy="893880"/>
          </a:xfrm>
        </p:spPr>
        <p:txBody>
          <a:bodyPr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marL="0" lvl="0" indent="0">
              <a:spcBef>
                <a:spcPts val="0"/>
              </a:spcBef>
              <a:spcAft>
                <a:spcPts val="1001"/>
              </a:spcAft>
              <a:buNone/>
              <a:tabLst>
                <a:tab pos="0" algn="l"/>
              </a:tabLst>
            </a:pPr>
            <a:r>
              <a:rPr lang="it-IT" sz="1600" dirty="0"/>
              <a:t>https://www.youtube.com/watch?v=9r-3Ty2Cd0Y</a:t>
            </a:r>
          </a:p>
        </p:txBody>
      </p:sp>
      <p:pic>
        <p:nvPicPr>
          <p:cNvPr id="5" name="Immagine 4"/>
          <p:cNvPicPr>
            <a:picLocks noChangeAspect="1"/>
          </p:cNvPicPr>
          <p:nvPr/>
        </p:nvPicPr>
        <p:blipFill>
          <a:blip r:embed="rId4">
            <a:lum/>
            <a:alphaModFix/>
          </a:blip>
          <a:srcRect l="2431"/>
          <a:stretch>
            <a:fillRect/>
          </a:stretch>
        </p:blipFill>
        <p:spPr>
          <a:xfrm>
            <a:off x="11136560" y="179280"/>
            <a:ext cx="905039" cy="927720"/>
          </a:xfrm>
          <a:prstGeom prst="rect">
            <a:avLst/>
          </a:prstGeom>
          <a:noFill/>
          <a:ln>
            <a:noFill/>
          </a:ln>
        </p:spPr>
      </p:pic>
      <p:pic>
        <p:nvPicPr>
          <p:cNvPr id="6" name="Immagine 5"/>
          <p:cNvPicPr>
            <a:picLocks noChangeAspect="1"/>
          </p:cNvPicPr>
          <p:nvPr/>
        </p:nvPicPr>
        <p:blipFill>
          <a:blip r:embed="rId5">
            <a:lum/>
            <a:alphaModFix/>
          </a:blip>
          <a:srcRect/>
          <a:stretch>
            <a:fillRect/>
          </a:stretch>
        </p:blipFill>
        <p:spPr>
          <a:xfrm>
            <a:off x="10600327" y="6097599"/>
            <a:ext cx="1447792" cy="600143"/>
          </a:xfrm>
          <a:prstGeom prst="rect">
            <a:avLst/>
          </a:prstGeom>
          <a:noFill/>
          <a:ln>
            <a:noFill/>
          </a:ln>
        </p:spPr>
      </p:pic>
      <p:pic>
        <p:nvPicPr>
          <p:cNvPr id="7" name="Immagine 6" descr="http://www2.difest.unipr.it/thifilab/img/logo_unipr.png"/>
          <p:cNvPicPr/>
          <p:nvPr/>
        </p:nvPicPr>
        <p:blipFill>
          <a:blip r:embed="rId6">
            <a:extLst>
              <a:ext uri="{28A0092B-C50C-407E-A947-70E740481C1C}">
                <a14:useLocalDpi xmlns:a14="http://schemas.microsoft.com/office/drawing/2010/main" val="0"/>
              </a:ext>
            </a:extLst>
          </a:blip>
          <a:srcRect/>
          <a:stretch>
            <a:fillRect/>
          </a:stretch>
        </p:blipFill>
        <p:spPr bwMode="auto">
          <a:xfrm>
            <a:off x="10600327" y="45005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48000" y="1440000"/>
            <a:ext cx="10440000" cy="4039559"/>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200" cap="none" dirty="0">
                <a:latin typeface="Calibri"/>
              </a:rPr>
              <a:t>Nel mito di Narciso ed Eco sono associati fenomeni di RIFLESSIONE:</a:t>
            </a:r>
            <a:br>
              <a:rPr lang="it-IT" sz="3200" cap="none" dirty="0">
                <a:latin typeface="Calibri"/>
              </a:rPr>
            </a:br>
            <a:r>
              <a:rPr lang="it-IT" sz="3200" cap="none" dirty="0">
                <a:latin typeface="Calibri"/>
              </a:rPr>
              <a:t/>
            </a:r>
            <a:br>
              <a:rPr lang="it-IT" sz="3200" cap="none" dirty="0">
                <a:latin typeface="Calibri"/>
              </a:rPr>
            </a:br>
            <a:r>
              <a:rPr lang="it-IT" sz="3200" cap="none" dirty="0">
                <a:latin typeface="Calibri"/>
              </a:rPr>
              <a:t>- onde elettromagnetiche</a:t>
            </a:r>
            <a:br>
              <a:rPr lang="it-IT" sz="3200" cap="none" dirty="0">
                <a:latin typeface="Calibri"/>
              </a:rPr>
            </a:br>
            <a:r>
              <a:rPr lang="it-IT" sz="3200" cap="none" dirty="0">
                <a:latin typeface="Calibri"/>
              </a:rPr>
              <a:t>Narciso si specchia nello stagno</a:t>
            </a:r>
            <a:br>
              <a:rPr lang="it-IT" sz="3200" cap="none" dirty="0">
                <a:latin typeface="Calibri"/>
              </a:rPr>
            </a:br>
            <a:r>
              <a:rPr lang="it-IT" sz="3200" cap="none" dirty="0">
                <a:latin typeface="Calibri"/>
              </a:rPr>
              <a:t/>
            </a:r>
            <a:br>
              <a:rPr lang="it-IT" sz="3200" cap="none" dirty="0">
                <a:latin typeface="Calibri"/>
              </a:rPr>
            </a:br>
            <a:r>
              <a:rPr lang="it-IT" sz="3200" cap="none" dirty="0">
                <a:latin typeface="Calibri"/>
              </a:rPr>
              <a:t>-onde sonore</a:t>
            </a:r>
            <a:br>
              <a:rPr lang="it-IT" sz="3200" cap="none" dirty="0">
                <a:latin typeface="Calibri"/>
              </a:rPr>
            </a:br>
            <a:r>
              <a:rPr lang="it-IT" sz="3200" cap="none" dirty="0">
                <a:latin typeface="Calibri"/>
              </a:rPr>
              <a:t>Sviluppo dell’Eco</a:t>
            </a:r>
          </a:p>
        </p:txBody>
      </p:sp>
      <p:pic>
        <p:nvPicPr>
          <p:cNvPr id="3" name="Immagine 2"/>
          <p:cNvPicPr>
            <a:picLocks noChangeAspect="1"/>
          </p:cNvPicPr>
          <p:nvPr/>
        </p:nvPicPr>
        <p:blipFill>
          <a:blip r:embed="rId3">
            <a:lum/>
            <a:alphaModFix/>
          </a:blip>
          <a:srcRect l="2431"/>
          <a:stretch>
            <a:fillRect/>
          </a:stretch>
        </p:blipFill>
        <p:spPr>
          <a:xfrm>
            <a:off x="11143080" y="179280"/>
            <a:ext cx="905039" cy="927720"/>
          </a:xfrm>
          <a:prstGeom prst="rect">
            <a:avLst/>
          </a:prstGeom>
          <a:noFill/>
          <a:ln>
            <a:noFill/>
          </a:ln>
        </p:spPr>
      </p:pic>
      <p:pic>
        <p:nvPicPr>
          <p:cNvPr id="4" name="Immagine 3"/>
          <p:cNvPicPr>
            <a:picLocks noChangeAspect="1"/>
          </p:cNvPicPr>
          <p:nvPr/>
        </p:nvPicPr>
        <p:blipFill>
          <a:blip r:embed="rId4">
            <a:lum/>
            <a:alphaModFix/>
          </a:blip>
          <a:srcRect/>
          <a:stretch>
            <a:fillRect/>
          </a:stretch>
        </p:blipFill>
        <p:spPr>
          <a:xfrm>
            <a:off x="10600327" y="6097599"/>
            <a:ext cx="1447792" cy="600143"/>
          </a:xfrm>
          <a:prstGeom prst="rect">
            <a:avLst/>
          </a:prstGeom>
          <a:noFill/>
          <a:ln>
            <a:noFill/>
          </a:ln>
        </p:spPr>
      </p:pic>
      <p:pic>
        <p:nvPicPr>
          <p:cNvPr id="5" name="Immagine 4" descr="http://www2.difest.unipr.it/thifilab/img/logo_unipr.png"/>
          <p:cNvPicPr/>
          <p:nvPr/>
        </p:nvPicPr>
        <p:blipFill>
          <a:blip r:embed="rId5">
            <a:extLst>
              <a:ext uri="{28A0092B-C50C-407E-A947-70E740481C1C}">
                <a14:useLocalDpi xmlns:a14="http://schemas.microsoft.com/office/drawing/2010/main" val="0"/>
              </a:ext>
            </a:extLst>
          </a:blip>
          <a:srcRect/>
          <a:stretch>
            <a:fillRect/>
          </a:stretch>
        </p:blipFill>
        <p:spPr bwMode="auto">
          <a:xfrm>
            <a:off x="10600327" y="45005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35360" y="404664"/>
            <a:ext cx="11016000" cy="1928519"/>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5400" b="1" i="1" dirty="0">
                <a:latin typeface="Batang" pitchFamily="18"/>
              </a:rPr>
              <a:t>Fata morgana o Maga </a:t>
            </a:r>
            <a:r>
              <a:rPr lang="it-IT" sz="5400" b="1" i="1" dirty="0" err="1">
                <a:latin typeface="Batang" pitchFamily="18"/>
              </a:rPr>
              <a:t>magÒ</a:t>
            </a:r>
            <a:endParaRPr lang="it-IT" sz="5400" b="1" i="1" dirty="0">
              <a:latin typeface="Batang" pitchFamily="18"/>
            </a:endParaRPr>
          </a:p>
        </p:txBody>
      </p:sp>
      <p:sp>
        <p:nvSpPr>
          <p:cNvPr id="3" name="Sottotitolo 2"/>
          <p:cNvSpPr txBox="1">
            <a:spLocks noGrp="1"/>
          </p:cNvSpPr>
          <p:nvPr>
            <p:ph type="subTitle" idx="4294967295"/>
          </p:nvPr>
        </p:nvSpPr>
        <p:spPr>
          <a:xfrm>
            <a:off x="919080" y="2345400"/>
            <a:ext cx="5920920" cy="3342600"/>
          </a:xfrm>
        </p:spPr>
        <p:txBody>
          <a:bodyPr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hangingPunct="0">
              <a:buNone/>
            </a:pPr>
            <a:r>
              <a:rPr lang="it-IT" sz="3200">
                <a:latin typeface="Liberation Sans" pitchFamily="18"/>
              </a:rPr>
              <a:t>Il nome di Fata Morgana significa “fata delle acque” e ha per dimora le fantastiche costruzioni ricche di torri che sembrano comparire agli occhi di chi assiste al miraggio.</a:t>
            </a:r>
          </a:p>
        </p:txBody>
      </p:sp>
      <p:pic>
        <p:nvPicPr>
          <p:cNvPr id="4" name="Immagine 3"/>
          <p:cNvPicPr>
            <a:picLocks noChangeAspect="1"/>
          </p:cNvPicPr>
          <p:nvPr/>
        </p:nvPicPr>
        <p:blipFill>
          <a:blip r:embed="rId3">
            <a:lum/>
            <a:alphaModFix/>
          </a:blip>
          <a:srcRect/>
          <a:stretch>
            <a:fillRect/>
          </a:stretch>
        </p:blipFill>
        <p:spPr>
          <a:xfrm>
            <a:off x="7176120" y="1772816"/>
            <a:ext cx="3311640" cy="4851192"/>
          </a:xfrm>
          <a:prstGeom prst="rect">
            <a:avLst/>
          </a:prstGeom>
          <a:noFill/>
          <a:ln>
            <a:noFill/>
          </a:ln>
        </p:spPr>
      </p:pic>
      <p:pic>
        <p:nvPicPr>
          <p:cNvPr id="5" name="Immagine 4"/>
          <p:cNvPicPr>
            <a:picLocks noChangeAspect="1"/>
          </p:cNvPicPr>
          <p:nvPr/>
        </p:nvPicPr>
        <p:blipFill>
          <a:blip r:embed="rId4">
            <a:lum/>
            <a:alphaModFix/>
          </a:blip>
          <a:srcRect l="2431"/>
          <a:stretch>
            <a:fillRect/>
          </a:stretch>
        </p:blipFill>
        <p:spPr>
          <a:xfrm>
            <a:off x="11143080" y="179280"/>
            <a:ext cx="905039" cy="927720"/>
          </a:xfrm>
          <a:prstGeom prst="rect">
            <a:avLst/>
          </a:prstGeom>
          <a:noFill/>
          <a:ln>
            <a:noFill/>
          </a:ln>
        </p:spPr>
      </p:pic>
      <p:pic>
        <p:nvPicPr>
          <p:cNvPr id="6" name="Immagine 5"/>
          <p:cNvPicPr>
            <a:picLocks noChangeAspect="1"/>
          </p:cNvPicPr>
          <p:nvPr/>
        </p:nvPicPr>
        <p:blipFill>
          <a:blip r:embed="rId5">
            <a:lum/>
            <a:alphaModFix/>
          </a:blip>
          <a:srcRect/>
          <a:stretch>
            <a:fillRect/>
          </a:stretch>
        </p:blipFill>
        <p:spPr>
          <a:xfrm>
            <a:off x="263352" y="6023865"/>
            <a:ext cx="1447792" cy="600143"/>
          </a:xfrm>
          <a:prstGeom prst="rect">
            <a:avLst/>
          </a:prstGeom>
          <a:noFill/>
          <a:ln>
            <a:noFill/>
          </a:ln>
        </p:spPr>
      </p:pic>
      <p:pic>
        <p:nvPicPr>
          <p:cNvPr id="7" name="Immagine 6" descr="http://www2.difest.unipr.it/thifilab/img/logo_unipr.png"/>
          <p:cNvPicPr/>
          <p:nvPr/>
        </p:nvPicPr>
        <p:blipFill>
          <a:blip r:embed="rId6">
            <a:extLst>
              <a:ext uri="{28A0092B-C50C-407E-A947-70E740481C1C}">
                <a14:useLocalDpi xmlns:a14="http://schemas.microsoft.com/office/drawing/2010/main" val="0"/>
              </a:ext>
            </a:extLst>
          </a:blip>
          <a:srcRect/>
          <a:stretch>
            <a:fillRect/>
          </a:stretch>
        </p:blipFill>
        <p:spPr bwMode="auto">
          <a:xfrm>
            <a:off x="10665057" y="5214957"/>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48000" y="4896000"/>
            <a:ext cx="4392000" cy="13712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2200" cap="none" dirty="0">
                <a:latin typeface="Calibri"/>
              </a:rPr>
              <a:t>Olandese volante, Pirati dei Caraibi</a:t>
            </a:r>
          </a:p>
        </p:txBody>
      </p:sp>
      <p:sp>
        <p:nvSpPr>
          <p:cNvPr id="3" name="Segnaposto testo 2"/>
          <p:cNvSpPr txBox="1">
            <a:spLocks noGrp="1"/>
          </p:cNvSpPr>
          <p:nvPr>
            <p:ph type="body" idx="4294967295"/>
          </p:nvPr>
        </p:nvSpPr>
        <p:spPr>
          <a:xfrm>
            <a:off x="5502807" y="384645"/>
            <a:ext cx="6120000" cy="5582520"/>
          </a:xfrm>
        </p:spPr>
        <p:txBody>
          <a:bodyPr lIns="0" tIns="0" rIns="0" bIns="0"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lvl="0">
              <a:buNone/>
            </a:pPr>
            <a:r>
              <a:rPr lang="it-IT" sz="2800" smtClean="0"/>
              <a:t>   Il </a:t>
            </a:r>
            <a:r>
              <a:rPr lang="it-IT" sz="2800" dirty="0"/>
              <a:t>fenomeno ha ispirato l'Olandese volante, che secondo la leggenda ricorda la storia di una nave fantasma che non può mai ritornare a casa e per questo è destinata a navigare per sempre. L'Olandese volante è di solito descritto come visto da lontano ed a volte come incandescente con la luce spettrale. Si ritiene che una delle possibili spiegazioni dell'origine di questa leggenda sia proprio un fenomeno di un miraggio (Fata Morgana) visto in mare.</a:t>
            </a:r>
          </a:p>
        </p:txBody>
      </p:sp>
      <p:pic>
        <p:nvPicPr>
          <p:cNvPr id="4" name="Immagine 3"/>
          <p:cNvPicPr>
            <a:picLocks noChangeAspect="1"/>
          </p:cNvPicPr>
          <p:nvPr/>
        </p:nvPicPr>
        <p:blipFill>
          <a:blip r:embed="rId3">
            <a:lum/>
            <a:alphaModFix/>
          </a:blip>
          <a:srcRect/>
          <a:stretch>
            <a:fillRect/>
          </a:stretch>
        </p:blipFill>
        <p:spPr>
          <a:xfrm>
            <a:off x="360000" y="792000"/>
            <a:ext cx="5178960" cy="4464000"/>
          </a:xfrm>
          <a:prstGeom prst="rect">
            <a:avLst/>
          </a:prstGeom>
          <a:noFill/>
          <a:ln>
            <a:noFill/>
          </a:ln>
        </p:spPr>
      </p:pic>
      <p:pic>
        <p:nvPicPr>
          <p:cNvPr id="5" name="Immagine 4"/>
          <p:cNvPicPr>
            <a:picLocks noChangeAspect="1"/>
          </p:cNvPicPr>
          <p:nvPr/>
        </p:nvPicPr>
        <p:blipFill>
          <a:blip r:embed="rId4">
            <a:lum/>
            <a:alphaModFix/>
          </a:blip>
          <a:srcRect l="2431"/>
          <a:stretch>
            <a:fillRect/>
          </a:stretch>
        </p:blipFill>
        <p:spPr>
          <a:xfrm>
            <a:off x="11143080" y="179280"/>
            <a:ext cx="905039" cy="927720"/>
          </a:xfrm>
          <a:prstGeom prst="rect">
            <a:avLst/>
          </a:prstGeom>
          <a:noFill/>
          <a:ln>
            <a:noFill/>
          </a:ln>
        </p:spPr>
      </p:pic>
      <p:pic>
        <p:nvPicPr>
          <p:cNvPr id="6" name="Immagine 5"/>
          <p:cNvPicPr>
            <a:picLocks noChangeAspect="1"/>
          </p:cNvPicPr>
          <p:nvPr/>
        </p:nvPicPr>
        <p:blipFill>
          <a:blip r:embed="rId5">
            <a:lum/>
            <a:alphaModFix/>
          </a:blip>
          <a:srcRect/>
          <a:stretch>
            <a:fillRect/>
          </a:stretch>
        </p:blipFill>
        <p:spPr>
          <a:xfrm>
            <a:off x="10600327" y="6097599"/>
            <a:ext cx="1447792" cy="600143"/>
          </a:xfrm>
          <a:prstGeom prst="rect">
            <a:avLst/>
          </a:prstGeom>
          <a:noFill/>
          <a:ln>
            <a:noFill/>
          </a:ln>
        </p:spPr>
      </p:pic>
      <p:pic>
        <p:nvPicPr>
          <p:cNvPr id="7" name="Immagine 6" descr="http://www2.difest.unipr.it/thifilab/img/logo_unipr.png"/>
          <p:cNvPicPr/>
          <p:nvPr/>
        </p:nvPicPr>
        <p:blipFill>
          <a:blip r:embed="rId6">
            <a:extLst>
              <a:ext uri="{28A0092B-C50C-407E-A947-70E740481C1C}">
                <a14:useLocalDpi xmlns:a14="http://schemas.microsoft.com/office/drawing/2010/main" val="0"/>
              </a:ext>
            </a:extLst>
          </a:blip>
          <a:srcRect/>
          <a:stretch>
            <a:fillRect/>
          </a:stretch>
        </p:blipFill>
        <p:spPr bwMode="auto">
          <a:xfrm>
            <a:off x="10600327" y="4500582"/>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Fata morgana o Maga magÒ">
    <p:spTree>
      <p:nvGrpSpPr>
        <p:cNvPr id="1" name=""/>
        <p:cNvGrpSpPr/>
        <p:nvPr/>
      </p:nvGrpSpPr>
      <p:grpSpPr>
        <a:xfrm>
          <a:off x="0" y="0"/>
          <a:ext cx="0" cy="0"/>
          <a:chOff x="0" y="0"/>
          <a:chExt cx="0" cy="0"/>
        </a:xfrm>
      </p:grpSpPr>
      <p:pic>
        <p:nvPicPr>
          <p:cNvPr id="2" name="Segnaposto contenuto 4"/>
          <p:cNvPicPr>
            <a:picLocks noChangeAspect="1"/>
          </p:cNvPicPr>
          <p:nvPr/>
        </p:nvPicPr>
        <p:blipFill>
          <a:blip r:embed="rId3">
            <a:lum/>
            <a:alphaModFix/>
          </a:blip>
          <a:srcRect/>
          <a:stretch>
            <a:fillRect/>
          </a:stretch>
        </p:blipFill>
        <p:spPr>
          <a:xfrm>
            <a:off x="6312024" y="1268760"/>
            <a:ext cx="5549632" cy="4183140"/>
          </a:xfrm>
          <a:prstGeom prst="rect">
            <a:avLst/>
          </a:prstGeom>
          <a:noFill/>
          <a:ln>
            <a:noFill/>
          </a:ln>
        </p:spPr>
      </p:pic>
      <p:sp>
        <p:nvSpPr>
          <p:cNvPr id="3" name="Segnaposto testo 3"/>
          <p:cNvSpPr txBox="1">
            <a:spLocks noGrp="1"/>
          </p:cNvSpPr>
          <p:nvPr>
            <p:ph type="body" idx="4294967295"/>
          </p:nvPr>
        </p:nvSpPr>
        <p:spPr>
          <a:xfrm rot="20400">
            <a:off x="572094" y="547956"/>
            <a:ext cx="5718600" cy="1299419"/>
          </a:xfrm>
        </p:spPr>
        <p:txBody>
          <a:bodyPr anchor="t"/>
          <a:lstStyle>
            <a:defPPr marL="432000" lvl="0" indent="-324000" algn="l" rtl="0" hangingPunct="1">
              <a:lnSpc>
                <a:spcPct val="100000"/>
              </a:lnSpc>
              <a:spcBef>
                <a:spcPts val="1417"/>
              </a:spcBef>
              <a:spcAft>
                <a:spcPts val="0"/>
              </a:spcAft>
              <a:buSzPct val="45000"/>
              <a:buFont typeface="StarSymbol"/>
              <a:buNone/>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defPPr>
            <a:lvl1pPr marL="432000" lvl="0" indent="-324000" algn="l" rtl="0" hangingPunct="1">
              <a:lnSpc>
                <a:spcPct val="100000"/>
              </a:lnSpc>
              <a:spcBef>
                <a:spcPts val="1417"/>
              </a:spcBef>
              <a:spcAft>
                <a:spcPts val="0"/>
              </a:spcAft>
              <a:buSzPct val="45000"/>
              <a:buFont typeface="StarSymbol"/>
              <a:buChar char="●"/>
              <a:defRPr lang="it-IT" sz="18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1pPr>
            <a:lvl2pPr marL="864000" lvl="1" indent="-324000" algn="l" rtl="0" hangingPunct="1">
              <a:lnSpc>
                <a:spcPct val="100000"/>
              </a:lnSpc>
              <a:spcBef>
                <a:spcPts val="1134"/>
              </a:spcBef>
              <a:spcAft>
                <a:spcPts val="0"/>
              </a:spcAft>
              <a:buSzPct val="75000"/>
              <a:buFont typeface="StarSymbol"/>
              <a:buChar char="–"/>
              <a:defRPr lang="it-IT" sz="14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2pPr>
            <a:lvl3pPr marL="1295999" lvl="2" indent="-288000" algn="l" rtl="0" hangingPunct="1">
              <a:lnSpc>
                <a:spcPct val="100000"/>
              </a:lnSpc>
              <a:spcBef>
                <a:spcPts val="850"/>
              </a:spcBef>
              <a:spcAft>
                <a:spcPts val="0"/>
              </a:spcAft>
              <a:buSzPct val="4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3pPr>
            <a:lvl4pPr marL="1728000" lvl="3" indent="-216000" algn="l" rtl="0" hangingPunct="1">
              <a:lnSpc>
                <a:spcPct val="100000"/>
              </a:lnSpc>
              <a:spcBef>
                <a:spcPts val="567"/>
              </a:spcBef>
              <a:spcAft>
                <a:spcPts val="0"/>
              </a:spcAft>
              <a:buSzPct val="75000"/>
              <a:buFont typeface="StarSymbol"/>
              <a:buChar char="–"/>
              <a:defRPr lang="it-IT" sz="12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4pPr>
            <a:lvl5pPr marL="2160000" lvl="4"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5pPr>
            <a:lvl6pPr marL="2592000" lvl="5"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6pPr>
            <a:lvl7pPr marL="3024000" lvl="6"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7pPr>
            <a:lvl8pPr marL="3456000" lvl="7"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8pPr>
            <a:lvl9pPr marL="3887999" lvl="8" indent="-216000" algn="l" rtl="0" hangingPunct="1">
              <a:lnSpc>
                <a:spcPct val="100000"/>
              </a:lnSpc>
              <a:spcBef>
                <a:spcPts val="283"/>
              </a:spcBef>
              <a:spcAft>
                <a:spcPts val="0"/>
              </a:spcAft>
              <a:buSzPct val="45000"/>
              <a:buFont typeface="StarSymbol"/>
              <a:buChar char="●"/>
              <a:defRPr lang="it-IT" sz="2000" b="0" i="0" u="none" strike="noStrike" kern="1200" cap="none" spc="0" baseline="0">
                <a:ln>
                  <a:noFill/>
                </a:ln>
                <a:solidFill>
                  <a:srgbClr val="FFFFFF"/>
                </a:solidFill>
                <a:highlight>
                  <a:scrgbClr r="0" g="0" b="0">
                    <a:alpha val="0"/>
                  </a:scrgbClr>
                </a:highlight>
                <a:latin typeface="Calibri"/>
                <a:ea typeface="Microsoft YaHei" pitchFamily="2"/>
                <a:cs typeface="Mangal" pitchFamily="2"/>
              </a:defRPr>
            </a:lvl9pPr>
          </a:lstStyle>
          <a:p>
            <a:pPr marL="0" lvl="0" indent="0">
              <a:spcBef>
                <a:spcPts val="0"/>
              </a:spcBef>
              <a:spcAft>
                <a:spcPts val="1001"/>
              </a:spcAft>
              <a:buNone/>
              <a:tabLst>
                <a:tab pos="0" algn="l"/>
              </a:tabLst>
            </a:pPr>
            <a:r>
              <a:rPr lang="it-IT" sz="3600" dirty="0"/>
              <a:t>ERA UNA MAGA MOLTO CATTIVA, SECONDO IL MITO</a:t>
            </a:r>
            <a:r>
              <a:rPr lang="it-IT" sz="3600" dirty="0" smtClean="0"/>
              <a:t>..</a:t>
            </a:r>
            <a:endParaRPr lang="it-IT" sz="2800" dirty="0"/>
          </a:p>
          <a:p>
            <a:pPr marL="0" lvl="0" indent="0">
              <a:spcBef>
                <a:spcPts val="0"/>
              </a:spcBef>
              <a:spcAft>
                <a:spcPts val="1001"/>
              </a:spcAft>
              <a:buNone/>
              <a:tabLst>
                <a:tab pos="0" algn="l"/>
              </a:tabLst>
            </a:pPr>
            <a:endParaRPr lang="it-IT" sz="2800" dirty="0"/>
          </a:p>
          <a:p>
            <a:pPr marL="0" lvl="0" indent="0">
              <a:spcBef>
                <a:spcPts val="0"/>
              </a:spcBef>
              <a:spcAft>
                <a:spcPts val="1001"/>
              </a:spcAft>
              <a:buNone/>
              <a:tabLst>
                <a:tab pos="0" algn="l"/>
              </a:tabLst>
            </a:pPr>
            <a:endParaRPr lang="it-IT" sz="2800" dirty="0"/>
          </a:p>
          <a:p>
            <a:pPr marL="0" lvl="0" indent="0">
              <a:spcBef>
                <a:spcPts val="0"/>
              </a:spcBef>
              <a:spcAft>
                <a:spcPts val="1001"/>
              </a:spcAft>
              <a:buNone/>
              <a:tabLst>
                <a:tab pos="0" algn="l"/>
              </a:tabLst>
            </a:pPr>
            <a:r>
              <a:rPr lang="it-IT" sz="2800" dirty="0"/>
              <a:t>   </a:t>
            </a:r>
          </a:p>
        </p:txBody>
      </p:sp>
      <p:pic>
        <p:nvPicPr>
          <p:cNvPr id="4" name="Immagine 3"/>
          <p:cNvPicPr>
            <a:picLocks noChangeAspect="1"/>
          </p:cNvPicPr>
          <p:nvPr/>
        </p:nvPicPr>
        <p:blipFill>
          <a:blip r:embed="rId4">
            <a:lum/>
            <a:alphaModFix/>
          </a:blip>
          <a:srcRect/>
          <a:stretch>
            <a:fillRect/>
          </a:stretch>
        </p:blipFill>
        <p:spPr>
          <a:xfrm>
            <a:off x="767408" y="1772816"/>
            <a:ext cx="4957178" cy="4957524"/>
          </a:xfrm>
          <a:prstGeom prst="rect">
            <a:avLst/>
          </a:prstGeom>
          <a:noFill/>
          <a:ln>
            <a:noFill/>
          </a:ln>
        </p:spPr>
      </p:pic>
      <p:pic>
        <p:nvPicPr>
          <p:cNvPr id="5" name="Immagine 4"/>
          <p:cNvPicPr>
            <a:picLocks noChangeAspect="1"/>
          </p:cNvPicPr>
          <p:nvPr/>
        </p:nvPicPr>
        <p:blipFill>
          <a:blip r:embed="rId5">
            <a:lum/>
            <a:alphaModFix/>
          </a:blip>
          <a:srcRect l="2431"/>
          <a:stretch>
            <a:fillRect/>
          </a:stretch>
        </p:blipFill>
        <p:spPr>
          <a:xfrm>
            <a:off x="11143080" y="179280"/>
            <a:ext cx="905039" cy="927720"/>
          </a:xfrm>
          <a:prstGeom prst="rect">
            <a:avLst/>
          </a:prstGeom>
          <a:noFill/>
          <a:ln>
            <a:noFill/>
          </a:ln>
        </p:spPr>
      </p:pic>
      <p:pic>
        <p:nvPicPr>
          <p:cNvPr id="6" name="Immagine 5"/>
          <p:cNvPicPr>
            <a:picLocks noChangeAspect="1"/>
          </p:cNvPicPr>
          <p:nvPr/>
        </p:nvPicPr>
        <p:blipFill>
          <a:blip r:embed="rId6">
            <a:lum/>
            <a:alphaModFix/>
          </a:blip>
          <a:srcRect/>
          <a:stretch>
            <a:fillRect/>
          </a:stretch>
        </p:blipFill>
        <p:spPr>
          <a:xfrm>
            <a:off x="9552384" y="179280"/>
            <a:ext cx="1447792" cy="600143"/>
          </a:xfrm>
          <a:prstGeom prst="rect">
            <a:avLst/>
          </a:prstGeom>
          <a:noFill/>
          <a:ln>
            <a:noFill/>
          </a:ln>
        </p:spPr>
      </p:pic>
      <p:pic>
        <p:nvPicPr>
          <p:cNvPr id="7" name="Immagine 6" descr="http://www2.difest.unipr.it/thifilab/img/logo_unipr.png"/>
          <p:cNvPicPr/>
          <p:nvPr/>
        </p:nvPicPr>
        <p:blipFill>
          <a:blip r:embed="rId7">
            <a:extLst>
              <a:ext uri="{28A0092B-C50C-407E-A947-70E740481C1C}">
                <a14:useLocalDpi xmlns:a14="http://schemas.microsoft.com/office/drawing/2010/main" val="0"/>
              </a:ext>
            </a:extLst>
          </a:blip>
          <a:srcRect/>
          <a:stretch>
            <a:fillRect/>
          </a:stretch>
        </p:blipFill>
        <p:spPr bwMode="auto">
          <a:xfrm>
            <a:off x="10619369" y="5451900"/>
            <a:ext cx="1428750" cy="142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apositiva tito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uto con didascal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TotalTime>
  <Words>727</Words>
  <Application>Microsoft Office PowerPoint</Application>
  <PresentationFormat>Widescreen</PresentationFormat>
  <Paragraphs>78</Paragraphs>
  <Slides>19</Slides>
  <Notes>19</Notes>
  <HiddenSlides>0</HiddenSlides>
  <MMClips>0</MMClips>
  <ScaleCrop>false</ScaleCrop>
  <HeadingPairs>
    <vt:vector size="6" baseType="variant">
      <vt:variant>
        <vt:lpstr>Caratteri utilizzati</vt:lpstr>
      </vt:variant>
      <vt:variant>
        <vt:i4>13</vt:i4>
      </vt:variant>
      <vt:variant>
        <vt:lpstr>Tema</vt:lpstr>
      </vt:variant>
      <vt:variant>
        <vt:i4>2</vt:i4>
      </vt:variant>
      <vt:variant>
        <vt:lpstr>Titoli diapositive</vt:lpstr>
      </vt:variant>
      <vt:variant>
        <vt:i4>19</vt:i4>
      </vt:variant>
    </vt:vector>
  </HeadingPairs>
  <TitlesOfParts>
    <vt:vector size="34" baseType="lpstr">
      <vt:lpstr>Microsoft YaHei</vt:lpstr>
      <vt:lpstr>Batang</vt:lpstr>
      <vt:lpstr>Calibri</vt:lpstr>
      <vt:lpstr>Calibri Light</vt:lpstr>
      <vt:lpstr>Castellar</vt:lpstr>
      <vt:lpstr>Liberation Sans</vt:lpstr>
      <vt:lpstr>Liberation Serif</vt:lpstr>
      <vt:lpstr>Mangal</vt:lpstr>
      <vt:lpstr>Segoe UI</vt:lpstr>
      <vt:lpstr>StarSymbol</vt:lpstr>
      <vt:lpstr>Tahoma</vt:lpstr>
      <vt:lpstr>Times New Roman</vt:lpstr>
      <vt:lpstr>Verdana</vt:lpstr>
      <vt:lpstr>Diapositiva titolo</vt:lpstr>
      <vt:lpstr>Contenuto con didascalia</vt:lpstr>
      <vt:lpstr>MITI &amp; LEGGENDE…</vt:lpstr>
      <vt:lpstr>NARCISO ED ECO</vt:lpstr>
      <vt:lpstr>Presentazione standard di PowerPoint</vt:lpstr>
      <vt:lpstr>CHI DI VOI HA L’ABITUDINE DI SPECCHIARSI SPESSO?</vt:lpstr>
      <vt:lpstr>AVETE MAI VISTO LA PUBBLICITà DELLE CARAMELLE  RICOLA?</vt:lpstr>
      <vt:lpstr>Nel mito di Narciso ed Eco sono associati fenomeni di RIFLESSIONE:  - onde elettromagnetiche Narciso si specchia nello stagno  -onde sonore Sviluppo dell’Eco</vt:lpstr>
      <vt:lpstr>Fata morgana o Maga magÒ</vt:lpstr>
      <vt:lpstr>Olandese volante, Pirati dei Caraibi</vt:lpstr>
      <vt:lpstr>Presentazione standard di PowerPoint</vt:lpstr>
      <vt:lpstr>Presentazione standard di PowerPoint</vt:lpstr>
      <vt:lpstr> ESEMPI DI miraggi DI FATA MORGANA</vt:lpstr>
      <vt:lpstr>I miraggi di Fata Morgana sono fenomeni ottici. Avvengono  in condizioni di tempo sereno, quando può capitare che uno strato d'aria molto più calda sovrasti uno strato di aria più fredda. (si riflette verso il basso)</vt:lpstr>
      <vt:lpstr>MIRAGGIO SUPERIORE</vt:lpstr>
      <vt:lpstr>DIFFRAZIONE DEI TESSUTI NATURALI  ED ARTIFICIALI</vt:lpstr>
      <vt:lpstr>La DIFFRAZIONE è un fenomeno fisico che avviene quando un’onda incontra un ostacolo e si propaga.</vt:lpstr>
      <vt:lpstr>LE FARFALLE</vt:lpstr>
      <vt:lpstr>RAGNATELE</vt:lpstr>
      <vt:lpstr>CD e DVD</vt:lpstr>
      <vt:lpstr>OPALE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 &amp; LEGGENDE</dc:title>
  <dc:creator>stage</dc:creator>
  <cp:lastModifiedBy>Parisini Antonella</cp:lastModifiedBy>
  <cp:revision>35</cp:revision>
  <dcterms:created xsi:type="dcterms:W3CDTF">2016-11-22T14:26:08Z</dcterms:created>
  <dcterms:modified xsi:type="dcterms:W3CDTF">2017-07-18T09:18:55Z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UNIVERSITA' DI PARMA</vt:lpwstr>
  </property>
  <property fmtid="{D5CDD505-2E9C-101B-9397-08002B2CF9AE}" pid="4" name="HiddenSlides">
    <vt:r8>0</vt:r8>
  </property>
  <property fmtid="{D5CDD505-2E9C-101B-9397-08002B2CF9AE}" pid="5" name="HyperlinksChanged">
    <vt:bool>false</vt:bool>
  </property>
  <property fmtid="{D5CDD505-2E9C-101B-9397-08002B2CF9AE}" pid="6" name="LinksUpToDate">
    <vt:bool>false</vt:bool>
  </property>
  <property fmtid="{D5CDD505-2E9C-101B-9397-08002B2CF9AE}" pid="7" name="MMClips">
    <vt:r8>0</vt:r8>
  </property>
  <property fmtid="{D5CDD505-2E9C-101B-9397-08002B2CF9AE}" pid="8" name="Notes">
    <vt:r8>0</vt:r8>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r8>7</vt:r8>
  </property>
</Properties>
</file>