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71" r:id="rId6"/>
    <p:sldId id="259" r:id="rId7"/>
    <p:sldId id="260" r:id="rId8"/>
    <p:sldId id="261" r:id="rId9"/>
    <p:sldId id="272" r:id="rId10"/>
    <p:sldId id="263" r:id="rId11"/>
    <p:sldId id="273" r:id="rId12"/>
    <p:sldId id="268" r:id="rId13"/>
    <p:sldId id="266" r:id="rId14"/>
    <p:sldId id="267" r:id="rId15"/>
    <p:sldId id="269" r:id="rId16"/>
    <p:sldId id="270" r:id="rId17"/>
    <p:sldId id="265" r:id="rId18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magine 33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magine 6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magine 7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magine 105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magine 106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433520" y="1656000"/>
            <a:ext cx="9143280" cy="26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TextShape 2"/>
          <p:cNvSpPr txBox="1"/>
          <p:nvPr/>
        </p:nvSpPr>
        <p:spPr>
          <a:xfrm>
            <a:off x="2448000" y="2088000"/>
            <a:ext cx="7056000" cy="230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378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OTTICA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79" y="2667483"/>
            <a:ext cx="5027484" cy="37706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936" y="2667483"/>
            <a:ext cx="5494650" cy="3078855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108740" y="930602"/>
            <a:ext cx="7237141" cy="917944"/>
          </a:xfrm>
        </p:spPr>
        <p:txBody>
          <a:bodyPr/>
          <a:lstStyle/>
          <a:p>
            <a:pPr algn="ctr"/>
            <a:r>
              <a:rPr lang="it-IT" sz="3200" dirty="0"/>
              <a:t>Quale fenomeno sta accadendo in queste fotografie??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2" y="201880"/>
            <a:ext cx="1558129" cy="19950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81" y="296799"/>
            <a:ext cx="1555667" cy="19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65536" y="3016332"/>
            <a:ext cx="5890879" cy="2529445"/>
          </a:xfrm>
        </p:spPr>
        <p:txBody>
          <a:bodyPr/>
          <a:lstStyle/>
          <a:p>
            <a:pPr algn="ctr"/>
            <a:r>
              <a:rPr lang="it-IT" sz="4000" dirty="0"/>
              <a:t>LA LEGGENDA DELLA </a:t>
            </a:r>
            <a:r>
              <a:rPr lang="it-IT" sz="4000" b="1" dirty="0">
                <a:solidFill>
                  <a:srgbClr val="7030A0"/>
                </a:solidFill>
              </a:rPr>
              <a:t>FATA MORGANA</a:t>
            </a:r>
          </a:p>
        </p:txBody>
      </p:sp>
      <p:sp>
        <p:nvSpPr>
          <p:cNvPr id="2" name="Sottotitolo 1"/>
          <p:cNvSpPr>
            <a:spLocks noGrp="1"/>
          </p:cNvSpPr>
          <p:nvPr>
            <p:ph type="subTitle"/>
          </p:nvPr>
        </p:nvSpPr>
        <p:spPr>
          <a:xfrm>
            <a:off x="621356" y="853280"/>
            <a:ext cx="10972440" cy="141181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Per rispondere alla domanda vi racconteremo una storia, da cui questa illusione ottica prende il nome…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4965" y="2458192"/>
            <a:ext cx="5317541" cy="37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body"/>
          </p:nvPr>
        </p:nvSpPr>
        <p:spPr>
          <a:xfrm>
            <a:off x="800359" y="4215405"/>
            <a:ext cx="5189735" cy="2303813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>
                <a:solidFill>
                  <a:prstClr val="black"/>
                </a:solidFill>
              </a:rPr>
              <a:t>Si dice che Morgana fosse la sorellastra di Re Artù, ma nonostante ciò fu una grande nemica sia sua, che di Mago Merlino.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0361" y="3553524"/>
            <a:ext cx="4085556" cy="306416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588209" y="296883"/>
            <a:ext cx="5847728" cy="3075710"/>
          </a:xfrm>
        </p:spPr>
        <p:txBody>
          <a:bodyPr/>
          <a:lstStyle/>
          <a:p>
            <a:pPr algn="ctr"/>
            <a:r>
              <a:rPr lang="it-IT" sz="2800" dirty="0"/>
              <a:t>Secondo il mito, la Fata Morgana era una donna celtica dai magici poteri, molto esperta di incantesimi e sortilegi; ella faceva apparire ai marinai visioni di fantastici castelli in aria o in terra per distrarli e attirarli verso la morte.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47" y="403760"/>
            <a:ext cx="3499632" cy="35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960069" y="5533200"/>
            <a:ext cx="6474217" cy="1324800"/>
          </a:xfrm>
        </p:spPr>
        <p:txBody>
          <a:bodyPr/>
          <a:lstStyle/>
          <a:p>
            <a:r>
              <a:rPr lang="it-IT" sz="2000" dirty="0" smtClean="0"/>
              <a:t>https://www.youtube.com/watch?v=ZaCnGVZ97Gc</a:t>
            </a:r>
            <a:endParaRPr lang="it-IT" sz="2000" dirty="0"/>
          </a:p>
        </p:txBody>
      </p:sp>
      <p:sp>
        <p:nvSpPr>
          <p:cNvPr id="2" name="Sottotitolo 1"/>
          <p:cNvSpPr>
            <a:spLocks noGrp="1"/>
          </p:cNvSpPr>
          <p:nvPr>
            <p:ph type="subTitle" idx="4294967295"/>
          </p:nvPr>
        </p:nvSpPr>
        <p:spPr>
          <a:xfrm>
            <a:off x="760103" y="319314"/>
            <a:ext cx="10515600" cy="1744663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dirty="0"/>
              <a:t>Avrete ormai capito alla figura della Fata Morgana è stata ispirato quel personaggio che noi conosciamo come 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rgbClr val="7030A0"/>
                </a:solidFill>
              </a:rPr>
              <a:t>Maga Magò</a:t>
            </a:r>
            <a:r>
              <a:rPr lang="it-IT" sz="3200" dirty="0"/>
              <a:t>!!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630" y="1999375"/>
            <a:ext cx="61912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760" y="2907124"/>
            <a:ext cx="6096000" cy="2028825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06320" y="506763"/>
            <a:ext cx="10514880" cy="1248260"/>
          </a:xfrm>
        </p:spPr>
        <p:txBody>
          <a:bodyPr/>
          <a:lstStyle/>
          <a:p>
            <a:pPr algn="ctr"/>
            <a:r>
              <a:rPr lang="it-IT" sz="2800" dirty="0"/>
              <a:t>L’illusione ottica della Fata Morgana avviene quindi secondo le regole della rifrazione.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2" name="Sottotitolo 1"/>
          <p:cNvSpPr>
            <a:spLocks noGrp="1"/>
          </p:cNvSpPr>
          <p:nvPr>
            <p:ph type="body"/>
          </p:nvPr>
        </p:nvSpPr>
        <p:spPr>
          <a:xfrm>
            <a:off x="407600" y="1655618"/>
            <a:ext cx="11582520" cy="1298597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/>
              <a:t>E’ simile al miraggio e si manifesta per lo più sulla superficie del mare nei pressi della costa. In presenza di questo fenomeno gli oggetti appaiono sospesi nell’aria, con dimensioni e forme continuamente diverse.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/>
          </p:nvPr>
        </p:nvSpPr>
        <p:spPr>
          <a:xfrm>
            <a:off x="1555916" y="5240954"/>
            <a:ext cx="8815688" cy="957965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/>
              <a:t>Il fenomeno della Fata Morgana è molto raro, ma ci offre uno degli spettacoli più mozzafiato in natura!</a:t>
            </a:r>
          </a:p>
        </p:txBody>
      </p:sp>
    </p:spTree>
    <p:extLst>
      <p:ext uri="{BB962C8B-B14F-4D97-AF65-F5344CB8AC3E}">
        <p14:creationId xmlns:p14="http://schemas.microsoft.com/office/powerpoint/2010/main" val="40483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magine 3"/>
          <p:cNvPicPr/>
          <p:nvPr/>
        </p:nvPicPr>
        <p:blipFill>
          <a:blip r:embed="rId2" cstate="print"/>
          <a:stretch/>
        </p:blipFill>
        <p:spPr>
          <a:xfrm>
            <a:off x="1137240" y="4752000"/>
            <a:ext cx="1526400" cy="1500840"/>
          </a:xfrm>
          <a:prstGeom prst="rect">
            <a:avLst/>
          </a:prstGeom>
          <a:ln>
            <a:noFill/>
          </a:ln>
        </p:spPr>
      </p:pic>
      <p:pic>
        <p:nvPicPr>
          <p:cNvPr id="130" name="Picture 2"/>
          <p:cNvPicPr/>
          <p:nvPr/>
        </p:nvPicPr>
        <p:blipFill>
          <a:blip r:embed="rId3" cstate="print"/>
          <a:stretch/>
        </p:blipFill>
        <p:spPr>
          <a:xfrm>
            <a:off x="9571680" y="4752000"/>
            <a:ext cx="1587960" cy="158796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1477163" y="3094173"/>
            <a:ext cx="9005400" cy="193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Questo progetto è stato realizzato nell’ambito di un percorsi di Alternanza Scuola Lavoro coordinato dal Dipartimento di Fisica e Scienze della Terra dell’Ateneo di Parma, tutor scolastico Prof. Roberta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Sandri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Tutor accademico Prof. Andrea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Baraldi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Prof. Antonella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Parisini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si è avvalso delle lezioni della Prof. Rosanna Cappelletti.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Immagine 131"/>
          <p:cNvPicPr/>
          <p:nvPr/>
        </p:nvPicPr>
        <p:blipFill>
          <a:blip r:embed="rId4" cstate="print"/>
          <a:stretch/>
        </p:blipFill>
        <p:spPr>
          <a:xfrm>
            <a:off x="945360" y="287999"/>
            <a:ext cx="10286280" cy="2694351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Risultati immagini per logo unipr alternan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437" y="5088451"/>
            <a:ext cx="1604693" cy="147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6912000" y="4205880"/>
            <a:ext cx="3599640" cy="16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Cosa vedete di strano in queste immagini?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Immagine 110"/>
          <p:cNvPicPr/>
          <p:nvPr/>
        </p:nvPicPr>
        <p:blipFill>
          <a:blip r:embed="rId2" cstate="print"/>
          <a:stretch/>
        </p:blipFill>
        <p:spPr>
          <a:xfrm>
            <a:off x="6552000" y="792000"/>
            <a:ext cx="4247640" cy="2815920"/>
          </a:xfrm>
          <a:prstGeom prst="rect">
            <a:avLst/>
          </a:prstGeom>
          <a:ln>
            <a:noFill/>
          </a:ln>
        </p:spPr>
      </p:pic>
      <p:pic>
        <p:nvPicPr>
          <p:cNvPr id="112" name="Immagine 111"/>
          <p:cNvPicPr/>
          <p:nvPr/>
        </p:nvPicPr>
        <p:blipFill>
          <a:blip r:embed="rId3" cstate="print"/>
          <a:stretch/>
        </p:blipFill>
        <p:spPr>
          <a:xfrm>
            <a:off x="648000" y="712800"/>
            <a:ext cx="4463640" cy="579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835" y="457093"/>
            <a:ext cx="3655693" cy="2485871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4804965" y="556821"/>
            <a:ext cx="6407640" cy="189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voi perché la matita ed il righello, quando li immergiamo nell’acqua appaiono spezzati o piegati?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magine 4"/>
          <p:cNvPicPr/>
          <p:nvPr/>
        </p:nvPicPr>
        <p:blipFill>
          <a:blip r:embed="rId3" cstate="print"/>
          <a:stretch/>
        </p:blipFill>
        <p:spPr>
          <a:xfrm>
            <a:off x="7402708" y="3138204"/>
            <a:ext cx="3157200" cy="30240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>
            <a:off x="1405886" y="3321083"/>
            <a:ext cx="4320000" cy="29605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Perché l’acqua non ha la stessa consistenza dell’aria, per questo gli oggetti sembrano spezzati.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357800" y="1416960"/>
            <a:ext cx="6540120" cy="400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32000" y="2016000"/>
            <a:ext cx="4752000" cy="424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rifrazione è un fenomeno per cui un raggio luminoso passando da un corpo poco denso (aria) ad uno più denso (acqua), subisce una deviazione.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792000" y="576000"/>
            <a:ext cx="10105920" cy="13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Ciò accade per un fenomeno dell’ottica detto </a:t>
            </a:r>
            <a:r>
              <a:rPr lang="it-IT" sz="4000" b="1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RIFRAZIONE</a:t>
            </a:r>
            <a:r>
              <a:rPr lang="it-IT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7056000" y="2016000"/>
            <a:ext cx="4175640" cy="400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Tale deviazione fa sì che le due parti della matita o del righello ci appaiano separati, spezzati in due, anche se in effetti sono interi.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4994640" y="3528000"/>
            <a:ext cx="1727640" cy="575640"/>
          </a:xfrm>
          <a:custGeom>
            <a:avLst/>
            <a:gdLst/>
            <a:ahLst/>
            <a:cxnLst/>
            <a:rect l="l" t="t" r="r" b="b"/>
            <a:pathLst>
              <a:path w="4802" h="1601">
                <a:moveTo>
                  <a:pt x="0" y="400"/>
                </a:moveTo>
                <a:lnTo>
                  <a:pt x="3600" y="400"/>
                </a:lnTo>
                <a:lnTo>
                  <a:pt x="3600" y="0"/>
                </a:lnTo>
                <a:lnTo>
                  <a:pt x="4801" y="800"/>
                </a:lnTo>
                <a:lnTo>
                  <a:pt x="3600" y="1600"/>
                </a:lnTo>
                <a:lnTo>
                  <a:pt x="3600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CC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0" grpId="0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09" y="-199"/>
            <a:ext cx="2636322" cy="2636322"/>
          </a:xfrm>
          <a:prstGeom prst="rect">
            <a:avLst/>
          </a:prstGeom>
        </p:spPr>
      </p:pic>
      <p:sp>
        <p:nvSpPr>
          <p:cNvPr id="122" name="TextShape 1"/>
          <p:cNvSpPr txBox="1"/>
          <p:nvPr/>
        </p:nvSpPr>
        <p:spPr>
          <a:xfrm>
            <a:off x="-249381" y="640587"/>
            <a:ext cx="11376000" cy="83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Esperimento!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576000" y="1782001"/>
            <a:ext cx="11520000" cy="176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 cosa abbiamo bisogno :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Vaschetta trasparente piena d’acqua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dito (</a:t>
            </a: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☺)</a:t>
            </a:r>
            <a:endParaRPr lang="it-IT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576000" y="4478760"/>
            <a:ext cx="10656000" cy="120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voi, cosa succederà se mettiamo il nostro dito dietro alla vaschetta????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2160000" y="720000"/>
            <a:ext cx="8208000" cy="194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Questa “magia” è possibile grazie al fenomeno della</a:t>
            </a:r>
            <a:r>
              <a:rPr lang="it-IT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r>
              <a:rPr lang="it-IT" sz="40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RIFLESSIONE TOTALE</a:t>
            </a:r>
            <a:endParaRPr lang="it-IT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5688000" y="2808000"/>
            <a:ext cx="720000" cy="1584000"/>
          </a:xfrm>
          <a:custGeom>
            <a:avLst/>
            <a:gdLst/>
            <a:ahLst/>
            <a:cxnLst/>
            <a:rect l="0" t="0" r="r" b="b"/>
            <a:pathLst>
              <a:path w="2002" h="4402">
                <a:moveTo>
                  <a:pt x="500" y="0"/>
                </a:moveTo>
                <a:lnTo>
                  <a:pt x="500" y="3300"/>
                </a:lnTo>
                <a:lnTo>
                  <a:pt x="0" y="3300"/>
                </a:lnTo>
                <a:lnTo>
                  <a:pt x="1000" y="4401"/>
                </a:lnTo>
                <a:lnTo>
                  <a:pt x="2001" y="3300"/>
                </a:lnTo>
                <a:lnTo>
                  <a:pt x="1500" y="3300"/>
                </a:lnTo>
                <a:lnTo>
                  <a:pt x="1500" y="0"/>
                </a:lnTo>
                <a:lnTo>
                  <a:pt x="5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TextShape 3"/>
          <p:cNvSpPr txBox="1"/>
          <p:nvPr/>
        </p:nvSpPr>
        <p:spPr>
          <a:xfrm>
            <a:off x="504000" y="4550760"/>
            <a:ext cx="11304000" cy="120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riflessione totale è </a:t>
            </a:r>
            <a:r>
              <a:rPr lang="it-IT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caso de</a:t>
            </a:r>
            <a:r>
              <a:rPr lang="it-IT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lla rifrazione e si verifica se si aumenta l’angolo del raggio luminoso.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Avete mai visto una cosa del genere? </a:t>
            </a:r>
          </a:p>
          <a:p>
            <a:pPr marL="0" indent="0" algn="ctr">
              <a:buNone/>
            </a:pPr>
            <a:r>
              <a:rPr lang="it-IT" dirty="0"/>
              <a:t>Cosa pensate che sia?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3567" y="1712785"/>
            <a:ext cx="6090628" cy="3438258"/>
          </a:xfrm>
          <a:prstGeom prst="rect">
            <a:avLst/>
          </a:prstGeom>
        </p:spPr>
      </p:pic>
      <p:sp>
        <p:nvSpPr>
          <p:cNvPr id="5" name="Titolo 8"/>
          <p:cNvSpPr txBox="1">
            <a:spLocks/>
          </p:cNvSpPr>
          <p:nvPr/>
        </p:nvSpPr>
        <p:spPr>
          <a:xfrm>
            <a:off x="2897947" y="5046902"/>
            <a:ext cx="6151418" cy="1597126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E’ UN MIRAGGIO!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</a:t>
            </a:r>
            <a:r>
              <a:rPr lang="it-IT" sz="2800" dirty="0"/>
              <a:t>In realtà non serve andare fino nel deserto per vedere un miraggio, perché nelle giornate molto calde e afose si manifesta anche in città, spesso ad esempio sulle strade.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7" y="2182665"/>
            <a:ext cx="4589813" cy="34423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0412" y="2565070"/>
            <a:ext cx="5392548" cy="377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subTitle"/>
          </p:nvPr>
        </p:nvSpPr>
        <p:spPr>
          <a:xfrm>
            <a:off x="838080" y="758936"/>
            <a:ext cx="10514880" cy="2096806"/>
          </a:xfrm>
        </p:spPr>
        <p:txBody>
          <a:bodyPr/>
          <a:lstStyle/>
          <a:p>
            <a:pPr algn="ctr">
              <a:buNone/>
            </a:pPr>
            <a:r>
              <a:rPr lang="it-IT" sz="2800" dirty="0" smtClean="0"/>
              <a:t> Il </a:t>
            </a:r>
            <a:r>
              <a:rPr lang="it-IT" sz="2800" dirty="0"/>
              <a:t>miraggio è un’ </a:t>
            </a:r>
            <a:r>
              <a:rPr lang="it-IT" sz="2800" b="1" dirty="0">
                <a:solidFill>
                  <a:srgbClr val="FF0000"/>
                </a:solidFill>
              </a:rPr>
              <a:t>ILLUSIONE OTTICA </a:t>
            </a:r>
            <a:r>
              <a:rPr lang="it-IT" sz="2800" dirty="0"/>
              <a:t>causata dalla rifrazione.</a:t>
            </a:r>
            <a:br>
              <a:rPr lang="it-IT" sz="2800" dirty="0"/>
            </a:b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 Si manifesta quando i raggi solari incontrano uno strato d'aria più calda degli strati superiori, che sono più freddi e più densi. 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4" name="Freccia in giù 3"/>
          <p:cNvSpPr/>
          <p:nvPr/>
        </p:nvSpPr>
        <p:spPr>
          <a:xfrm>
            <a:off x="5389107" y="2884156"/>
            <a:ext cx="593766" cy="1650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ottotitolo 3"/>
          <p:cNvSpPr txBox="1">
            <a:spLocks/>
          </p:cNvSpPr>
          <p:nvPr/>
        </p:nvSpPr>
        <p:spPr>
          <a:xfrm>
            <a:off x="1400203" y="4285085"/>
            <a:ext cx="8740387" cy="2390035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Allora accade che i raggi solari vengono completamente riflessi e le immagini sembrano riflettersi a terra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502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Avete mai visto una cosa del genere?  Cosa pensate che sia?</vt:lpstr>
      <vt:lpstr> In realtà non serve andare fino nel deserto per vedere un miraggio, perché nelle giornate molto calde e afose si manifesta anche in città, spesso ad esempio sulle strade.</vt:lpstr>
      <vt:lpstr>Presentazione standard di PowerPoint</vt:lpstr>
      <vt:lpstr>Quale fenomeno sta accadendo in queste fotografie??</vt:lpstr>
      <vt:lpstr>LA LEGGENDA DELLA FATA MORGANA</vt:lpstr>
      <vt:lpstr>Secondo il mito, la Fata Morgana era una donna celtica dai magici poteri, molto esperta di incantesimi e sortilegi; ella faceva apparire ai marinai visioni di fantastici castelli in aria o in terra per distrarli e attirarli verso la morte. </vt:lpstr>
      <vt:lpstr>https://www.youtube.com/watch?v=ZaCnGVZ97Gc</vt:lpstr>
      <vt:lpstr>L’illusione ottica della Fata Morgana avviene quindi secondo le regole della rifrazione. </vt:lpstr>
      <vt:lpstr>Presentazione standard di PowerPoint</vt:lpstr>
    </vt:vector>
  </TitlesOfParts>
  <Company>UNIVERSITA' DI PARMA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Riflessione totale</dc:title>
  <dc:subject/>
  <dc:creator>stage</dc:creator>
  <dc:description/>
  <cp:lastModifiedBy>Parisini Antonella</cp:lastModifiedBy>
  <cp:revision>59</cp:revision>
  <dcterms:created xsi:type="dcterms:W3CDTF">2016-11-22T14:36:47Z</dcterms:created>
  <dcterms:modified xsi:type="dcterms:W3CDTF">2017-07-18T08:28:35Z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UNIVERSITA' DI PARMA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