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custDataLst>
    <p:tags r:id="rId24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49262" rtl="0" fontAlgn="auto" latinLnBrk="0" hangingPunct="0">
      <a:lnSpc>
        <a:spcPct val="93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r="http://schemas.openxmlformats.org/officeDocument/2006/relationships"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100"/>
          <a:sy n="0" d="100"/>
        </p:scale>
        <p:origin x="0" y="0"/>
      </p:cViewPr>
    </p:cSldViewPr>
  </p:slideViewPr>
  <p:notesViewPr>
    <p:cSldViewPr>
      <p:cViewPr>
        <p:scale>
          <a:sx n="0" d="100"/>
          <a:sy n="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2pPr>
            <a:lvl3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/>
                <a:tab pos="889000"/>
                <a:tab pos="1346200"/>
                <a:tab pos="1790700"/>
                <a:tab pos="2235200"/>
                <a:tab pos="2692400"/>
              </a:tabLst>
            </a:lvl1pPr>
          </a:lstStyle>
          <a:p>
            <a:fld id="{86CB4B4D-7CA3-9044-876B-883B54F8677D}" type="slidenum">
              <a:t/>
            </a:fld>
          </a:p>
        </p:txBody>
      </p:sp>
    </p:spTree>
  </p:cSld>
  <p:clrMapOvr>
    <a:masterClrMapping/>
  </p:clrMapOvr>
  <p:transition spd="med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/>
                <a:tab pos="889000"/>
                <a:tab pos="1346200"/>
                <a:tab pos="1790700"/>
                <a:tab pos="2235200"/>
                <a:tab pos="2692400"/>
              </a:tabLst>
            </a:lvl1pPr>
          </a:lstStyle>
          <a:p>
            <a:fld id="{86CB4B4D-7CA3-9044-876B-883B54F8677D}" type="slidenum">
              <a:t/>
            </a:fld>
          </a:p>
        </p:txBody>
      </p:sp>
    </p:spTree>
  </p:cSld>
  <p:clrMapOvr>
    <a:masterClrMapping/>
  </p:clrMapOvr>
  <p:transition spd="med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/>
                <a:tab pos="889000"/>
                <a:tab pos="1346200"/>
                <a:tab pos="1790700"/>
                <a:tab pos="2235200"/>
                <a:tab pos="2692400"/>
              </a:tabLst>
            </a:lvl1pPr>
          </a:lstStyle>
          <a:p>
            <a:fld id="{86CB4B4D-7CA3-9044-876B-883B54F8677D}" type="slidenum">
              <a:t/>
            </a:fld>
          </a:p>
        </p:txBody>
      </p:sp>
    </p:spTree>
  </p:cSld>
  <p:clrMapOvr>
    <a:masterClrMapping/>
  </p:clrMapOvr>
  <p:transition spd="med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/>
                <a:tab pos="889000"/>
                <a:tab pos="1346200"/>
                <a:tab pos="1790700"/>
                <a:tab pos="2235200"/>
                <a:tab pos="2692400"/>
              </a:tabLst>
            </a:lvl1pPr>
          </a:lstStyle>
          <a:p>
            <a:fld id="{86CB4B4D-7CA3-9044-876B-883B54F8677D}" type="slidenum">
              <a:t/>
            </a:fld>
          </a:p>
        </p:txBody>
      </p:sp>
    </p:spTree>
  </p:cSld>
  <p:clrMapOvr>
    <a:masterClrMapping/>
  </p:clrMapOvr>
  <p:transition spd="med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2pPr>
            <a:lvl3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 algn="ctr">
              <a:lnSpc>
                <a:spcPct val="93000"/>
              </a:lnSpc>
              <a:spcBef>
                <a:spcPct val="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/>
                <a:tab pos="889000"/>
                <a:tab pos="1346200"/>
                <a:tab pos="1790700"/>
                <a:tab pos="2235200"/>
                <a:tab pos="2692400"/>
              </a:tabLst>
            </a:lvl1pPr>
          </a:lstStyle>
          <a:p>
            <a:fld id="{86CB4B4D-7CA3-9044-876B-883B54F8677D}" type="slidenum">
              <a:t/>
            </a:fld>
          </a:p>
        </p:txBody>
      </p:sp>
    </p:spTree>
  </p:cSld>
  <p:clrMapOvr>
    <a:masterClrMapping/>
  </p:clrMapOvr>
  <p:transition spd="med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365125"/>
            <a:ext cx="10514014" cy="1323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4014" cy="4349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88233" y="6403499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lnSpc>
                <a:spcPct val="100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</a:tabLst>
              <a:defRPr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iming/>
  <p:txStyles>
    <p:titleStyle>
      <a:lvl1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49262" rtl="0" latinLnBrk="0">
        <a:lnSpc>
          <a:spcPct val="102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0" algn="l" defTabSz="449262" rtl="0" latinLnBrk="0">
        <a:lnSpc>
          <a:spcPct val="92000"/>
        </a:lnSpc>
        <a:spcBef>
          <a:spcPts val="1400"/>
        </a:spcBef>
        <a:spcAft>
          <a:spcPct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49262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>
          <a:tab pos="444500"/>
          <a:tab pos="889000"/>
          <a:tab pos="1346200"/>
          <a:tab pos="1790700"/>
          <a:tab pos="2235200"/>
          <a:tab pos="2692400"/>
        </a:tabLst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png" /><Relationship Id="rId3" Type="http://schemas.openxmlformats.org/officeDocument/2006/relationships/image" Target="../media/image1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Relationship Id="rId3" Type="http://schemas.openxmlformats.org/officeDocument/2006/relationships/image" Target="../media/image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png" /><Relationship Id="rId3" Type="http://schemas.openxmlformats.org/officeDocument/2006/relationships/image" Target="../media/image26.png" /><Relationship Id="rId4" Type="http://schemas.openxmlformats.org/officeDocument/2006/relationships/image" Target="../media/image27.jpeg" /><Relationship Id="rId5" Type="http://schemas.openxmlformats.org/officeDocument/2006/relationships/image" Target="../media/image28.png" /><Relationship Id="rId6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Shape 55"/>
          <p:cNvSpPr/>
          <p:nvPr>
            <p:ph type="subTitle" idx="1"/>
          </p:nvPr>
        </p:nvSpPr>
        <p:spPr>
          <a:xfrm>
            <a:off x="1523998" y="1247775"/>
            <a:ext cx="9144004" cy="501491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1000"/>
              </a:spcBef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</a:tabLst>
              <a:defRPr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\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838200" y="-1432272"/>
            <a:ext cx="10515600" cy="64087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4000" b="1"/>
            </a:pPr>
            <a:r>
              <a:t>PERCHE' VEDIAMO GLI OGGETTI COLORATI ?</a:t>
            </a:r>
            <a:br/>
            <a:br/>
            <a:r>
              <a:rPr sz="2200"/>
              <a:t>Quando un oggetto è colpito dalla luce, assorbe alcuni colori e ne riflette altri. I colori che l'oggetto riflette (o trasmette) sono quelli che percepiamo: ad esempio, nella figura vediamo una foglia che appare verde perché assorbe tutti i colori tranne il verde.</a:t>
            </a:r>
            <a:br>
              <a:rPr sz="2200"/>
            </a:br>
            <a:r>
              <a:rPr sz="2200"/>
              <a:t>Ma come mai vediamo anche colori che non sono presenti nello spettro solare, come , ad esempio, un fiore rosa o un ramo marrone? Questo accade perché i colori riflessi sono più di uno e, mescolandosi, formano tutte le varietà di colori</a:t>
            </a:r>
          </a:p>
        </p:txBody>
      </p:sp>
      <p:pic>
        <p:nvPicPr>
          <p:cNvPr id="89" name="image6.png"/>
          <p:cNvPicPr>
            <a:picLocks noChangeAspect="1"/>
          </p:cNvPicPr>
          <p:nvPr/>
        </p:nvPicPr>
        <p:blipFill>
          <a:blip r:embed="rId2">
            <a:extLst/>
          </a:blip>
          <a:srcRect t="40415"/>
          <a:stretch>
            <a:fillRect/>
          </a:stretch>
        </p:blipFill>
        <p:spPr>
          <a:xfrm>
            <a:off x="1017534" y="3583342"/>
            <a:ext cx="10156931" cy="3274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COME VEDE L’ APE?</a:t>
            </a:r>
          </a:p>
        </p:txBody>
      </p:sp>
      <p:pic>
        <p:nvPicPr>
          <p:cNvPr id="92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350" y="1825625"/>
            <a:ext cx="887571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380000">
            <a:off x="9577386" y="388936"/>
            <a:ext cx="2422527" cy="1727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5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3825" y="1495425"/>
            <a:ext cx="7681914" cy="439737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2272655" y="411162"/>
            <a:ext cx="8238638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lnSpc>
                <a:spcPct val="100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</a:tabLst>
              <a:defRPr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COME VEDE IL SERPENTE?</a:t>
            </a:r>
          </a:p>
        </p:txBody>
      </p:sp>
      <p:pic>
        <p:nvPicPr>
          <p:cNvPr id="97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213" y="2582861"/>
            <a:ext cx="2857501" cy="2381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Shape 99"/>
          <p:cNvSpPr/>
          <p:nvPr/>
        </p:nvSpPr>
        <p:spPr>
          <a:xfrm>
            <a:off x="1152525" y="781684"/>
            <a:ext cx="5157788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100000"/>
              </a:lnSpc>
              <a:spcBef>
                <a:spcPts val="1000"/>
              </a:spcBef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Come vede l’uomo </a:t>
            </a:r>
          </a:p>
        </p:txBody>
      </p:sp>
      <p:sp>
        <p:nvSpPr>
          <p:cNvPr id="100" name="Shape 100"/>
          <p:cNvSpPr/>
          <p:nvPr/>
        </p:nvSpPr>
        <p:spPr>
          <a:xfrm>
            <a:off x="5750897" y="781684"/>
            <a:ext cx="5770348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100000"/>
              </a:lnSpc>
              <a:spcBef>
                <a:spcPts val="1000"/>
              </a:spcBef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come vede il  serpente</a:t>
            </a:r>
          </a:p>
        </p:txBody>
      </p:sp>
      <p:pic>
        <p:nvPicPr>
          <p:cNvPr id="101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525" y="1584325"/>
            <a:ext cx="9752014" cy="491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">
            <a:off x="149225" y="4135437"/>
            <a:ext cx="2611439" cy="1849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-1" y="330200"/>
            <a:ext cx="12168190" cy="1325563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  <a:tab pos="10782300"/>
                <a:tab pos="11226800"/>
                <a:tab pos="11671300"/>
                <a:tab pos="12128500"/>
              </a:tabLst>
              <a:defRPr sz="8000" b="1">
                <a:solidFill>
                  <a:srgbClr val="99CC66"/>
                </a:solidFill>
              </a:defRPr>
            </a:lvl1pPr>
          </a:lstStyle>
          <a:p>
            <a:r>
              <a:t>ESPERIMENTO!</a:t>
            </a:r>
          </a:p>
        </p:txBody>
      </p:sp>
      <p:pic>
        <p:nvPicPr>
          <p:cNvPr id="105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3612" y="1419225"/>
            <a:ext cx="5168902" cy="543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000" b="1"/>
            </a:lvl1pPr>
          </a:lstStyle>
          <a:p>
            <a:r>
              <a:t>SPETTROSCOPIO</a:t>
            </a:r>
          </a:p>
        </p:txBody>
      </p:sp>
      <p:pic>
        <p:nvPicPr>
          <p:cNvPr id="108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612" y="2233611"/>
            <a:ext cx="8982076" cy="454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8936" y="4751387"/>
            <a:ext cx="4029078" cy="2039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838200" y="38099"/>
            <a:ext cx="10515600" cy="2481265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000" b="1"/>
            </a:lvl1pPr>
          </a:lstStyle>
          <a:p>
            <a:r>
              <a:t>PERCHE’ IL CIELO E’ AZZURRO?</a:t>
            </a:r>
          </a:p>
        </p:txBody>
      </p:sp>
      <p:sp>
        <p:nvSpPr>
          <p:cNvPr id="112" name="Shape 112"/>
          <p:cNvSpPr/>
          <p:nvPr/>
        </p:nvSpPr>
        <p:spPr>
          <a:xfrm>
            <a:off x="144462" y="589469"/>
            <a:ext cx="180977" cy="53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02000"/>
              </a:lnSpc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br/>
          </a:p>
        </p:txBody>
      </p:sp>
      <p:sp>
        <p:nvSpPr>
          <p:cNvPr id="113" name="Shape 113"/>
          <p:cNvSpPr/>
          <p:nvPr/>
        </p:nvSpPr>
        <p:spPr>
          <a:xfrm>
            <a:off x="144461" y="2716211"/>
            <a:ext cx="11879265" cy="103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  <a:tab pos="10782300"/>
                <a:tab pos="11226800"/>
                <a:tab pos="11671300"/>
              </a:tabLst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L’atmosfera terrestre rende il cielo azzurro; se infatti non ci fosse l’atmosfera vedremmo il cielo nero come nello spazio.</a:t>
            </a:r>
          </a:p>
        </p:txBody>
      </p:sp>
      <p:pic>
        <p:nvPicPr>
          <p:cNvPr id="114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161" y="3959225"/>
            <a:ext cx="3770314" cy="2825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3384550" y="4176712"/>
            <a:ext cx="3384550" cy="287339"/>
          </a:xfrm>
          <a:prstGeom prst="rightArrow">
            <a:avLst>
              <a:gd name="adj1" fmla="val 50000"/>
              <a:gd name="adj2" fmla="val 294475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4824412" y="6448425"/>
            <a:ext cx="1800227" cy="360364"/>
          </a:xfrm>
          <a:prstGeom prst="rightArrow">
            <a:avLst>
              <a:gd name="adj1" fmla="val 50000"/>
              <a:gd name="adj2" fmla="val 12489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4103687" y="5111750"/>
            <a:ext cx="2592389" cy="287339"/>
          </a:xfrm>
          <a:prstGeom prst="rightArrow">
            <a:avLst>
              <a:gd name="adj1" fmla="val 50000"/>
              <a:gd name="adj2" fmla="val 225552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6767511" y="4054474"/>
            <a:ext cx="1368427" cy="546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tabLst>
                <a:tab pos="444500"/>
                <a:tab pos="889000"/>
                <a:tab pos="1346200"/>
              </a:tabLst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spazio</a:t>
            </a:r>
          </a:p>
        </p:txBody>
      </p:sp>
      <p:sp>
        <p:nvSpPr>
          <p:cNvPr id="119" name="Shape 119"/>
          <p:cNvSpPr/>
          <p:nvPr/>
        </p:nvSpPr>
        <p:spPr>
          <a:xfrm>
            <a:off x="6696074" y="4967287"/>
            <a:ext cx="2087565" cy="54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tabLst>
                <a:tab pos="444500"/>
                <a:tab pos="889000"/>
                <a:tab pos="1346200"/>
                <a:tab pos="1790700"/>
              </a:tabLst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atmosfera</a:t>
            </a:r>
          </a:p>
        </p:txBody>
      </p:sp>
      <p:sp>
        <p:nvSpPr>
          <p:cNvPr id="120" name="Shape 120"/>
          <p:cNvSpPr/>
          <p:nvPr/>
        </p:nvSpPr>
        <p:spPr>
          <a:xfrm>
            <a:off x="6624636" y="6311899"/>
            <a:ext cx="1944689" cy="546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tabLst>
                <a:tab pos="444500"/>
                <a:tab pos="889000"/>
                <a:tab pos="1346200"/>
                <a:tab pos="1790700"/>
              </a:tabLst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terra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936625" y="1339850"/>
            <a:ext cx="10515600" cy="4781550"/>
          </a:xfrm>
          <a:prstGeom prst="rect">
            <a:avLst/>
          </a:prstGeom>
        </p:spPr>
        <p:txBody>
          <a:bodyPr lIns="0" tIns="0" rIns="0" bIns="0"/>
          <a:lstStyle>
            <a:lvl1pPr algn="ctr" defTabSz="440277">
              <a:tabLst>
                <a:tab pos="431800"/>
                <a:tab pos="863600"/>
                <a:tab pos="1308100"/>
                <a:tab pos="1752600"/>
                <a:tab pos="2184400"/>
                <a:tab pos="2628900"/>
                <a:tab pos="3073400"/>
                <a:tab pos="3517900"/>
                <a:tab pos="3949700"/>
                <a:tab pos="4381500"/>
                <a:tab pos="4838700"/>
                <a:tab pos="5270500"/>
                <a:tab pos="5702300"/>
                <a:tab pos="6159500"/>
                <a:tab pos="6591300"/>
                <a:tab pos="7035800"/>
                <a:tab pos="7467600"/>
                <a:tab pos="7912100"/>
                <a:tab pos="8356600"/>
                <a:tab pos="8788400"/>
                <a:tab pos="9232900"/>
                <a:tab pos="9677400"/>
                <a:tab pos="10109200"/>
              </a:tabLst>
              <a:defRPr sz="4300" b="1"/>
            </a:lvl1pPr>
          </a:lstStyle>
          <a:p>
            <a:r>
              <a:t>L’atmosfera è formata da azoto, ossigeno e altre particelle. Quando la luce bianca del sole colpisce i gas e le particelle dell’atmosfera, la componente blu viene diffusa più della rossa in tutte le direzioni, perciò abbiamo la sensazione che il cielo sia blu. </a:t>
            </a:r>
          </a:p>
        </p:txBody>
      </p:sp>
    </p:spTree>
  </p:cSld>
  <p:clrMapOvr>
    <a:masterClrMapping/>
  </p:clrMapOvr>
  <p:transition spd="med">
    <p:dissolv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936625" y="720725"/>
            <a:ext cx="10515600" cy="5949950"/>
          </a:xfrm>
          <a:prstGeom prst="rect">
            <a:avLst/>
          </a:prstGeom>
        </p:spPr>
        <p:txBody>
          <a:bodyPr lIns="0" tIns="0" rIns="0" bIns="0"/>
          <a:lstStyle>
            <a:lvl1pPr algn="ctr" defTabSz="413320">
              <a:tabLst>
                <a:tab pos="406400"/>
                <a:tab pos="812800"/>
                <a:tab pos="1231900"/>
                <a:tab pos="1638300"/>
                <a:tab pos="2044700"/>
                <a:tab pos="2476500"/>
                <a:tab pos="2882900"/>
                <a:tab pos="3302000"/>
                <a:tab pos="3708400"/>
                <a:tab pos="4114800"/>
                <a:tab pos="4533900"/>
                <a:tab pos="4953000"/>
                <a:tab pos="5359400"/>
                <a:tab pos="5778500"/>
                <a:tab pos="6184900"/>
                <a:tab pos="6604000"/>
                <a:tab pos="7010400"/>
                <a:tab pos="7429500"/>
                <a:tab pos="7848600"/>
                <a:tab pos="8255000"/>
                <a:tab pos="8661400"/>
                <a:tab pos="9080500"/>
                <a:tab pos="9486900"/>
              </a:tabLst>
              <a:defRPr sz="4400" b="1">
                <a:solidFill>
                  <a:srgbClr val="330099"/>
                </a:solidFill>
              </a:defRPr>
            </a:lvl1pPr>
          </a:lstStyle>
          <a:p>
            <a:r>
              <a:t>Al contrario al tramonto il sole ha una posizione più bassa nel cielo e per questo i raggi devono compiere un percorso più lungo attraverso l’ atmosfera: i “raggi blu”, essendo più diffusi dei rossi, dopo un lungo cammino risultano indeboliti rispetto a questi ultimi. I “raggi rossi” residui  quindi colorano il cielo.</a:t>
            </a:r>
          </a:p>
        </p:txBody>
      </p:sp>
    </p:spTree>
  </p:cSld>
  <p:clrMapOvr>
    <a:masterClrMapping/>
  </p:clrMapOvr>
  <p:transition spd="med">
    <p:dissolv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-1" y="330200"/>
            <a:ext cx="12168190" cy="1325563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  <a:tab pos="10782300"/>
                <a:tab pos="11226800"/>
                <a:tab pos="11671300"/>
                <a:tab pos="12128500"/>
              </a:tabLst>
              <a:defRPr sz="8000" b="1">
                <a:solidFill>
                  <a:srgbClr val="99CC66"/>
                </a:solidFill>
              </a:defRPr>
            </a:lvl1pPr>
          </a:lstStyle>
          <a:p>
            <a:r>
              <a:t>ESPERIMENTO!</a:t>
            </a:r>
          </a:p>
        </p:txBody>
      </p:sp>
      <p:pic>
        <p:nvPicPr>
          <p:cNvPr id="127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3612" y="1419225"/>
            <a:ext cx="5168902" cy="543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Shape 57"/>
          <p:cNvSpPr/>
          <p:nvPr/>
        </p:nvSpPr>
        <p:spPr>
          <a:xfrm>
            <a:off x="838200" y="877887"/>
            <a:ext cx="10515600" cy="41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>
              <a:lnSpc>
                <a:spcPct val="100000"/>
              </a:lnSpc>
              <a:spcBef>
                <a:spcPts val="1000"/>
              </a:spcBef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 QUESTO CHI LO CONOSCE?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000" b="1"/>
            </a:lvl1pPr>
          </a:lstStyle>
          <a:p>
            <a:r>
              <a:t>PRISMA</a:t>
            </a:r>
          </a:p>
        </p:txBody>
      </p:sp>
      <p:pic>
        <p:nvPicPr>
          <p:cNvPr id="130" name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1525" y="1897061"/>
            <a:ext cx="5759450" cy="4606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2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320000">
            <a:off x="3044825" y="5521325"/>
            <a:ext cx="1355725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5436" y="5359400"/>
            <a:ext cx="1227139" cy="140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1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9087" y="1223962"/>
            <a:ext cx="8745539" cy="331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1175" y="792162"/>
            <a:ext cx="2841625" cy="316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1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31336" y="-215900"/>
            <a:ext cx="2843214" cy="284321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/>
          </p:nvPr>
        </p:nvSpPr>
        <p:spPr>
          <a:xfrm>
            <a:off x="978094" y="513507"/>
            <a:ext cx="10515601" cy="6842126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7200"/>
            </a:pPr>
            <a:r>
              <a:t>GRAZIE!</a:t>
            </a:r>
          </a:p>
          <a:p>
            <a: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7200"/>
            </a:pPr>
            <a:br/>
            <a:br/>
            <a:r>
              <a:t>DA PIETRO, MICHELA, ILARIA, SARA</a:t>
            </a:r>
          </a:p>
        </p:txBody>
      </p:sp>
    </p:spTree>
  </p:cSld>
  <p:clrMapOvr>
    <a:masterClrMapping/>
  </p:clrMapOvr>
  <p:transition spd="med">
    <p:dissolv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" y="-9525"/>
            <a:ext cx="6319838" cy="681672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6696075" y="503236"/>
            <a:ext cx="5111750" cy="5786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5400" b="1">
                <a:latin typeface="Calibri"/>
                <a:ea typeface="Calibri"/>
                <a:cs typeface="Calibri"/>
                <a:sym typeface="Calibri"/>
              </a:defRPr>
            </a:pPr>
            <a:r>
              <a:t>Colori primari:</a:t>
            </a:r>
          </a:p>
          <a:p>
            <a:pPr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5400" b="1"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5400" b="1">
                <a:solidFill>
                  <a:srgbClr val="66CC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CIANO</a:t>
            </a:r>
          </a:p>
          <a:p>
            <a:pPr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5400" b="1">
                <a:solidFill>
                  <a:srgbClr val="66CC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5400" b="1">
                <a:solidFill>
                  <a:srgbClr val="F7F73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GIALLO</a:t>
            </a:r>
          </a:p>
          <a:p>
            <a:pPr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5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</a:tabLst>
              <a:defRPr sz="5400" b="1">
                <a:solidFill>
                  <a:srgbClr val="FF33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MAGENTA</a:t>
            </a:r>
          </a:p>
        </p:txBody>
      </p:sp>
      <p:pic>
        <p:nvPicPr>
          <p:cNvPr id="6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987" y="5772150"/>
            <a:ext cx="1841501" cy="1036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6486" y="5772150"/>
            <a:ext cx="1841502" cy="1036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2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822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644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822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22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822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822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22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822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22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822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822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22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0" y="-1069977"/>
            <a:ext cx="4176713" cy="8702679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</a:tabLst>
              <a:defRPr sz="4000" b="1"/>
            </a:lvl1pPr>
          </a:lstStyle>
          <a:p>
            <a:r>
              <a:t>La luce bianca che attraversa il prisma si suddivide nei diversi colori che costituiscono lo spettro della luce, quindi la luce bianca è la somma dei diversi colori.</a:t>
            </a:r>
          </a:p>
        </p:txBody>
      </p:sp>
      <p:pic>
        <p:nvPicPr>
          <p:cNvPr id="6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1437" y="1800225"/>
            <a:ext cx="8154989" cy="3743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7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7425" y="1333500"/>
            <a:ext cx="5168900" cy="54356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title"/>
          </p:nvPr>
        </p:nvSpPr>
        <p:spPr>
          <a:xfrm>
            <a:off x="936625" y="-215901"/>
            <a:ext cx="10515600" cy="2592390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000">
                <a:solidFill>
                  <a:srgbClr val="99CC66"/>
                </a:solidFill>
              </a:defRPr>
            </a:lvl1pPr>
          </a:lstStyle>
          <a:p>
            <a:r>
              <a:t>ESPERIMENTO!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0" tIns="0" rIns="0" bIns="0"/>
          <a:lstStyle>
            <a:lvl1pPr algn="ctr"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000"/>
            </a:lvl1pPr>
          </a:lstStyle>
          <a:p>
            <a:r>
              <a:t>IL DISCO DI NEWTON</a:t>
            </a:r>
          </a:p>
        </p:txBody>
      </p:sp>
      <p:pic>
        <p:nvPicPr>
          <p:cNvPr id="71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62" y="1800225"/>
            <a:ext cx="10512426" cy="482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DISPERSIONE</a:t>
            </a:r>
          </a:p>
        </p:txBody>
      </p:sp>
      <p:pic>
        <p:nvPicPr>
          <p:cNvPr id="74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770061"/>
            <a:ext cx="10515600" cy="157003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792162" y="3527424"/>
            <a:ext cx="10439401" cy="225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102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</a:tabLst>
              <a:defRPr sz="4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Ciascun colore corrisponde a una particolare frequenza quindi a una particolare lunghezza d’ onda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Shape 77"/>
          <p:cNvSpPr/>
          <p:nvPr>
            <p:ph type="subTitle" sz="quarter" idx="1"/>
          </p:nvPr>
        </p:nvSpPr>
        <p:spPr>
          <a:xfrm>
            <a:off x="1523998" y="3782224"/>
            <a:ext cx="9144004" cy="151704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1000"/>
              </a:spcBef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</a:tabLst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</a:t>
            </a:r>
          </a:p>
        </p:txBody>
      </p:sp>
      <p:pic>
        <p:nvPicPr>
          <p:cNvPr id="78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1" y="6048375"/>
            <a:ext cx="1312864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425" y="6048375"/>
            <a:ext cx="1312863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4925" y="6048375"/>
            <a:ext cx="1312863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0325" y="6048375"/>
            <a:ext cx="1312863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1750" y="6048375"/>
            <a:ext cx="1312863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1250" y="6048375"/>
            <a:ext cx="1312863" cy="73183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-3139" y="5727222"/>
            <a:ext cx="11946643" cy="137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00000"/>
              </a:lnSpc>
              <a:tabLst>
                <a:tab pos="444500"/>
                <a:tab pos="889000"/>
                <a:tab pos="1346200"/>
                <a:tab pos="1790700"/>
                <a:tab pos="2235200"/>
                <a:tab pos="2692400"/>
                <a:tab pos="3136900"/>
                <a:tab pos="3594100"/>
                <a:tab pos="4038600"/>
                <a:tab pos="4483100"/>
                <a:tab pos="4940300"/>
                <a:tab pos="5384800"/>
                <a:tab pos="5829300"/>
                <a:tab pos="6286500"/>
                <a:tab pos="6731000"/>
                <a:tab pos="7188200"/>
                <a:tab pos="7632700"/>
                <a:tab pos="8077200"/>
                <a:tab pos="8534400"/>
                <a:tab pos="8978900"/>
                <a:tab pos="9423400"/>
                <a:tab pos="9880600"/>
                <a:tab pos="10325100"/>
                <a:tab pos="10782300"/>
                <a:tab pos="11226800"/>
                <a:tab pos="11671300"/>
              </a:tabLst>
              <a:defRPr sz="87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CHE COSA E’ UN’ONDA?</a:t>
            </a:r>
          </a:p>
        </p:txBody>
      </p:sp>
    </p:spTree>
  </p:cSld>
  <p:clrMapOvr>
    <a:masterClrMapping/>
  </p:clrMapOvr>
  <p:transition spd="med">
    <p:dissolv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Shape 86"/>
          <p:cNvSpPr/>
          <p:nvPr>
            <p:ph type="body" idx="1"/>
          </p:nvPr>
        </p:nvSpPr>
        <p:spPr>
          <a:xfrm>
            <a:off x="763587" y="149225"/>
            <a:ext cx="10972801" cy="6507163"/>
          </a:xfrm>
          <a:prstGeom prst="rect">
            <a:avLst/>
          </a:prstGeom>
        </p:spPr>
        <p:txBody>
          <a:bodyPr anchor="ctr"/>
          <a:lstStyle>
            <a:lvl1pPr marL="0" indent="0" defTabSz="408828">
              <a:lnSpc>
                <a:spcPct val="102000"/>
              </a:lnSpc>
              <a:spcBef>
                <a:spcPts val="1200"/>
              </a:spcBef>
              <a:tabLst>
                <a:tab pos="393700"/>
                <a:tab pos="800100"/>
                <a:tab pos="1219200"/>
                <a:tab pos="1625600"/>
                <a:tab pos="2032000"/>
                <a:tab pos="2438400"/>
                <a:tab pos="2844800"/>
                <a:tab pos="3263900"/>
                <a:tab pos="3670300"/>
                <a:tab pos="4076700"/>
                <a:tab pos="4483100"/>
                <a:tab pos="4889500"/>
                <a:tab pos="5295900"/>
                <a:tab pos="5715000"/>
                <a:tab pos="6121400"/>
                <a:tab pos="6540500"/>
                <a:tab pos="6934200"/>
                <a:tab pos="7340600"/>
                <a:tab pos="7759700"/>
                <a:tab pos="8166100"/>
                <a:tab pos="8572500"/>
                <a:tab pos="8978900"/>
                <a:tab pos="9385300"/>
                <a:tab pos="9804400"/>
              </a:tabLst>
              <a:defRPr sz="5400" b="1">
                <a:solidFill>
                  <a:srgbClr val="FF333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 onda elettromagnetica è il fenomeno fisico attraverso il quale un campo elettromagnetico si diffonde nello spazio. Le onde elettromagnetiche sono fenomeni ondulatori come le onde del mare.</a:t>
            </a:r>
          </a:p>
        </p:txBody>
      </p:sp>
    </p:spTree>
  </p:cSld>
  <p:clrMapOvr>
    <a:masterClrMapping/>
  </p:clrMapOvr>
  <p:transition spd="med">
    <p:dissolv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4.19"/>
  <p:tag name="AS_TITLE" val="Aspose.Slides for .NET 2.0"/>
  <p:tag name="AS_VERSION" val="17.4"/>
</p:tagLst>
</file>

<file path=ppt/theme/theme1.xml><?xml version="1.0" encoding="utf-8"?>
<a:theme xmlns:r="http://schemas.openxmlformats.org/officeDocument/2006/relationships"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33</Paragraphs>
  <Slides>21</Slides>
  <Notes>0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2">
      <vt:lpstr>Office</vt:lpstr>
      <vt:lpstr>Slide 1</vt:lpstr>
      <vt:lpstr>Slide 2</vt:lpstr>
      <vt:lpstr>Slide 3</vt:lpstr>
      <vt:lpstr>La luce bianca che attraversa il prisma si suddivide nei diversi colori che costituiscono lo spettro della luce, quindi la luce bianca è la somma dei diversi colori.</vt:lpstr>
      <vt:lpstr>ESPERIMENTO!</vt:lpstr>
      <vt:lpstr>IL DISCO DI NEWTON</vt:lpstr>
      <vt:lpstr>DISPERSIONE</vt:lpstr>
      <vt:lpstr>Slide 8</vt:lpstr>
      <vt:lpstr>Slide 9</vt:lpstr>
      <vt:lpstr>PERCHE' VEDIAMO GLI OGGETTI COLORATI ?Quando un oggetto è colpito dalla luce, assorbe alcuni colori e ne riflette altri. I colori che l'oggetto riflette (o trasmette) sono quelli che percepiamo: ad esempio, nella figura vediamo una foglia che appare verde perché assorbe tutti i colori tranne il verde.Ma come mai vediamo anche colori che non sono presenti nello spettro solare, come , ad esempio, un fiore rosa o un ramo marrone? Questo accade perché i colori riflessi sono più di uno e, mescolandosi, formano tutte le varietà di colori</vt:lpstr>
      <vt:lpstr>COME VEDE L’ APE?</vt:lpstr>
      <vt:lpstr>Slide 12</vt:lpstr>
      <vt:lpstr>Slide 13</vt:lpstr>
      <vt:lpstr>ESPERIMENTO!</vt:lpstr>
      <vt:lpstr>SPETTROSCOPIO</vt:lpstr>
      <vt:lpstr>PERCHE’ IL CIELO E’ AZZURRO?</vt:lpstr>
      <vt:lpstr>L’atmosfera è formata da azoto, ossigeno e altre particelle. Quando la luce bianca del sole colpisce i gas e le particelle dell’atmosfera, la componente blu viene diffusa più della rossa in tutte le direzioni, perciò abbiamo la sensazione che il cielo sia blu. </vt:lpstr>
      <vt:lpstr>Al contrario al tramonto il sole ha una posizione più bassa nel cielo e per questo i raggi devono compiere un percorso più lungo attraverso l’ atmosfera: i “raggi blu”, essendo più diffusi dei rossi, dopo un lungo cammino risultano indeboliti rispetto a questi ultimi. I “raggi rossi” residui  quindi colorano il cielo.</vt:lpstr>
      <vt:lpstr>ESPERIMENTO!</vt:lpstr>
      <vt:lpstr>PRISMA</vt:lpstr>
      <vt:lpstr>GRAZIE!
DA PIETRO, MICHELA, ILARIA, SARA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modified xsi:type="dcterms:W3CDTF">2017-07-19T11:04:54Z</dcterms:modified>
</cp:coreProperties>
</file>